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4" r:id="rId2"/>
    <p:sldId id="276" r:id="rId3"/>
    <p:sldId id="284" r:id="rId4"/>
    <p:sldId id="283" r:id="rId5"/>
    <p:sldId id="282" r:id="rId6"/>
    <p:sldId id="285" r:id="rId7"/>
    <p:sldId id="288" r:id="rId8"/>
    <p:sldId id="286" r:id="rId9"/>
    <p:sldId id="289" r:id="rId10"/>
    <p:sldId id="287" r:id="rId11"/>
    <p:sldId id="290" r:id="rId12"/>
    <p:sldId id="291" r:id="rId13"/>
    <p:sldId id="292" r:id="rId14"/>
    <p:sldId id="294" r:id="rId15"/>
    <p:sldId id="295" r:id="rId16"/>
    <p:sldId id="296" r:id="rId17"/>
    <p:sldId id="297" r:id="rId18"/>
    <p:sldId id="298" r:id="rId19"/>
    <p:sldId id="300" r:id="rId20"/>
    <p:sldId id="299" r:id="rId21"/>
    <p:sldId id="302" r:id="rId22"/>
    <p:sldId id="303" r:id="rId23"/>
    <p:sldId id="304" r:id="rId24"/>
    <p:sldId id="305" r:id="rId25"/>
    <p:sldId id="306" r:id="rId26"/>
    <p:sldId id="307" r:id="rId27"/>
    <p:sldId id="266" r:id="rId28"/>
  </p:sldIdLst>
  <p:sldSz cx="12188825" cy="6858000"/>
  <p:notesSz cx="7315200" cy="96012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CC"/>
    <a:srgbClr val="0000FF"/>
    <a:srgbClr val="3399F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8613" autoAdjust="0"/>
  </p:normalViewPr>
  <p:slideViewPr>
    <p:cSldViewPr showGuides="1">
      <p:cViewPr varScale="1">
        <p:scale>
          <a:sx n="87" d="100"/>
          <a:sy n="87" d="100"/>
        </p:scale>
        <p:origin x="1290" y="78"/>
      </p:cViewPr>
      <p:guideLst>
        <p:guide pos="3839"/>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3" d="100"/>
          <a:sy n="63" d="100"/>
        </p:scale>
        <p:origin x="1986" y="10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F478E-DB4C-47DE-8CDB-1F485F9C5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6F5171-9FC0-46B4-AC16-0B615CCC97A0}">
      <dgm:prSet custT="1"/>
      <dgm:spPr>
        <a:xfrm>
          <a:off x="0" y="523924"/>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Arial" panose="020B0604020202020204" pitchFamily="34" charset="0"/>
              <a:ea typeface="+mn-ea"/>
              <a:cs typeface="Arial" panose="020B0604020202020204" pitchFamily="34" charset="0"/>
            </a:rPr>
            <a:t>Head Start</a:t>
          </a:r>
        </a:p>
      </dgm:t>
    </dgm:pt>
    <dgm:pt modelId="{2C00AC3F-EF94-4931-BE75-D7D3211A63FC}" type="parTrans" cxnId="{E1570C29-4F23-4337-AE63-C1A537EF730D}">
      <dgm:prSet/>
      <dgm:spPr/>
      <dgm:t>
        <a:bodyPr/>
        <a:lstStyle/>
        <a:p>
          <a:endParaRPr lang="en-US"/>
        </a:p>
      </dgm:t>
    </dgm:pt>
    <dgm:pt modelId="{C38D8316-6826-4D05-BEF4-F4ACC645E329}" type="sibTrans" cxnId="{E1570C29-4F23-4337-AE63-C1A537EF730D}">
      <dgm:prSet/>
      <dgm:spPr/>
      <dgm:t>
        <a:bodyPr/>
        <a:lstStyle/>
        <a:p>
          <a:endParaRPr lang="en-US"/>
        </a:p>
      </dgm:t>
    </dgm:pt>
    <dgm:pt modelId="{492106AD-1BDF-4FDF-BB4A-858ADA8C5E49}">
      <dgm:prSet custT="1"/>
      <dgm:spPr>
        <a:xfrm>
          <a:off x="3041749" y="523924"/>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Arial" panose="020B0604020202020204" pitchFamily="34" charset="0"/>
              <a:ea typeface="+mn-ea"/>
              <a:cs typeface="Arial" panose="020B0604020202020204" pitchFamily="34" charset="0"/>
            </a:rPr>
            <a:t>VPK</a:t>
          </a:r>
        </a:p>
      </dgm:t>
    </dgm:pt>
    <dgm:pt modelId="{D23C435F-B617-40F0-8439-2969896EB215}" type="parTrans" cxnId="{7C8CFD23-AC42-421C-A1DB-E0DDB4EEDC8B}">
      <dgm:prSet/>
      <dgm:spPr/>
      <dgm:t>
        <a:bodyPr/>
        <a:lstStyle/>
        <a:p>
          <a:endParaRPr lang="en-US"/>
        </a:p>
      </dgm:t>
    </dgm:pt>
    <dgm:pt modelId="{B0ECB035-1E81-4712-8592-E1C68CF8651F}" type="sibTrans" cxnId="{7C8CFD23-AC42-421C-A1DB-E0DDB4EEDC8B}">
      <dgm:prSet/>
      <dgm:spPr/>
      <dgm:t>
        <a:bodyPr/>
        <a:lstStyle/>
        <a:p>
          <a:endParaRPr lang="en-US"/>
        </a:p>
      </dgm:t>
    </dgm:pt>
    <dgm:pt modelId="{42381D68-2B0C-464D-AD34-048766D006B0}">
      <dgm:prSet custT="1"/>
      <dgm:spPr>
        <a:xfrm>
          <a:off x="6083498" y="523924"/>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Arial" panose="020B0604020202020204" pitchFamily="34" charset="0"/>
              <a:ea typeface="+mn-ea"/>
              <a:cs typeface="Arial" panose="020B0604020202020204" pitchFamily="34" charset="0"/>
            </a:rPr>
            <a:t>Title III</a:t>
          </a:r>
        </a:p>
      </dgm:t>
    </dgm:pt>
    <dgm:pt modelId="{EDA856C7-A9AD-4FDD-9450-1DF831331093}" type="parTrans" cxnId="{2733C2C2-CC98-40E1-9B59-7245C425F6D8}">
      <dgm:prSet/>
      <dgm:spPr/>
      <dgm:t>
        <a:bodyPr/>
        <a:lstStyle/>
        <a:p>
          <a:endParaRPr lang="en-US"/>
        </a:p>
      </dgm:t>
    </dgm:pt>
    <dgm:pt modelId="{BE290F53-E817-4EF5-B956-77997609459F}" type="sibTrans" cxnId="{2733C2C2-CC98-40E1-9B59-7245C425F6D8}">
      <dgm:prSet/>
      <dgm:spPr/>
      <dgm:t>
        <a:bodyPr/>
        <a:lstStyle/>
        <a:p>
          <a:endParaRPr lang="en-US"/>
        </a:p>
      </dgm:t>
    </dgm:pt>
    <dgm:pt modelId="{DE582C62-41A6-432F-860A-72686437EF1A}">
      <dgm:prSet custT="1"/>
      <dgm:spPr>
        <a:xfrm>
          <a:off x="0" y="2459583"/>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Arial" panose="020B0604020202020204" pitchFamily="34" charset="0"/>
              <a:ea typeface="+mn-ea"/>
              <a:cs typeface="Arial" panose="020B0604020202020204" pitchFamily="34" charset="0"/>
            </a:rPr>
            <a:t>Project </a:t>
          </a:r>
        </a:p>
        <a:p>
          <a:pPr>
            <a:buNone/>
          </a:pPr>
          <a:r>
            <a:rPr lang="en-US" sz="3200" dirty="0">
              <a:solidFill>
                <a:sysClr val="window" lastClr="FFFFFF"/>
              </a:solidFill>
              <a:latin typeface="Arial" panose="020B0604020202020204" pitchFamily="34" charset="0"/>
              <a:ea typeface="+mn-ea"/>
              <a:cs typeface="Arial" panose="020B0604020202020204" pitchFamily="34" charset="0"/>
            </a:rPr>
            <a:t>UP-START</a:t>
          </a:r>
        </a:p>
      </dgm:t>
    </dgm:pt>
    <dgm:pt modelId="{A59738FF-EB0E-40DF-BF25-1A9F582442AE}" type="parTrans" cxnId="{17BA861B-F444-4BA7-8C35-25DD060D34C8}">
      <dgm:prSet/>
      <dgm:spPr/>
      <dgm:t>
        <a:bodyPr/>
        <a:lstStyle/>
        <a:p>
          <a:endParaRPr lang="en-US"/>
        </a:p>
      </dgm:t>
    </dgm:pt>
    <dgm:pt modelId="{A6DA0807-7070-4D99-B694-23E444C1EDEA}" type="sibTrans" cxnId="{17BA861B-F444-4BA7-8C35-25DD060D34C8}">
      <dgm:prSet/>
      <dgm:spPr/>
      <dgm:t>
        <a:bodyPr/>
        <a:lstStyle/>
        <a:p>
          <a:endParaRPr lang="en-US"/>
        </a:p>
      </dgm:t>
    </dgm:pt>
    <dgm:pt modelId="{751DE155-C4AB-4A4B-A2C4-7832D4C73FD4}">
      <dgm:prSet custT="1"/>
      <dgm:spPr>
        <a:xfrm>
          <a:off x="3041749" y="2459583"/>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Arial" panose="020B0604020202020204" pitchFamily="34" charset="0"/>
              <a:ea typeface="+mn-ea"/>
              <a:cs typeface="Arial" panose="020B0604020202020204" pitchFamily="34" charset="0"/>
            </a:rPr>
            <a:t>Migrant</a:t>
          </a:r>
        </a:p>
      </dgm:t>
    </dgm:pt>
    <dgm:pt modelId="{E7BCA7CB-ACCC-42FD-BD0B-35C0B8519AFC}" type="parTrans" cxnId="{3CF37DEE-21E1-457F-94CE-A704510539CB}">
      <dgm:prSet/>
      <dgm:spPr/>
      <dgm:t>
        <a:bodyPr/>
        <a:lstStyle/>
        <a:p>
          <a:endParaRPr lang="en-US"/>
        </a:p>
      </dgm:t>
    </dgm:pt>
    <dgm:pt modelId="{0C261FC3-30FA-4561-AE2C-4E527EB7786C}" type="sibTrans" cxnId="{3CF37DEE-21E1-457F-94CE-A704510539CB}">
      <dgm:prSet/>
      <dgm:spPr/>
      <dgm:t>
        <a:bodyPr/>
        <a:lstStyle/>
        <a:p>
          <a:endParaRPr lang="en-US"/>
        </a:p>
      </dgm:t>
    </dgm:pt>
    <dgm:pt modelId="{C9146F9D-40F9-4A1B-BECE-CA93CCE9EFAF}">
      <dgm:prSet custT="1"/>
      <dgm:spPr>
        <a:xfrm>
          <a:off x="6083498" y="2459583"/>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Arial" panose="020B0604020202020204" pitchFamily="34" charset="0"/>
              <a:ea typeface="+mn-ea"/>
              <a:cs typeface="Arial" panose="020B0604020202020204" pitchFamily="34" charset="0"/>
            </a:rPr>
            <a:t>Alternative Outreach</a:t>
          </a:r>
        </a:p>
      </dgm:t>
    </dgm:pt>
    <dgm:pt modelId="{7DBFFCF3-7C75-4BAF-BB70-E5B64983B0B2}" type="parTrans" cxnId="{0F0479C2-CC66-45D2-9793-8503D8DE4E06}">
      <dgm:prSet/>
      <dgm:spPr/>
      <dgm:t>
        <a:bodyPr/>
        <a:lstStyle/>
        <a:p>
          <a:endParaRPr lang="en-US"/>
        </a:p>
      </dgm:t>
    </dgm:pt>
    <dgm:pt modelId="{2A81B1CA-1006-4EA3-8C94-980AB74437FB}" type="sibTrans" cxnId="{0F0479C2-CC66-45D2-9793-8503D8DE4E06}">
      <dgm:prSet/>
      <dgm:spPr/>
      <dgm:t>
        <a:bodyPr/>
        <a:lstStyle/>
        <a:p>
          <a:endParaRPr lang="en-US"/>
        </a:p>
      </dgm:t>
    </dgm:pt>
    <dgm:pt modelId="{F2F83815-A3F9-7D4E-A786-067E82401F43}" type="pres">
      <dgm:prSet presAssocID="{624F478E-DB4C-47DE-8CDB-1F485F9C5FE8}" presName="diagram" presStyleCnt="0">
        <dgm:presLayoutVars>
          <dgm:dir/>
          <dgm:resizeHandles val="exact"/>
        </dgm:presLayoutVars>
      </dgm:prSet>
      <dgm:spPr/>
    </dgm:pt>
    <dgm:pt modelId="{96207CEB-50F8-514B-B141-A9EE9E36B9FE}" type="pres">
      <dgm:prSet presAssocID="{CF6F5171-9FC0-46B4-AC16-0B615CCC97A0}" presName="node" presStyleLbl="node1" presStyleIdx="0" presStyleCnt="6" custLinFactNeighborX="-2707" custLinFactNeighborY="-5752">
        <dgm:presLayoutVars>
          <dgm:bulletEnabled val="1"/>
        </dgm:presLayoutVars>
      </dgm:prSet>
      <dgm:spPr>
        <a:prstGeom prst="roundRect">
          <a:avLst/>
        </a:prstGeom>
      </dgm:spPr>
    </dgm:pt>
    <dgm:pt modelId="{19118E6B-25F7-6A46-AE00-A25F888DED9B}" type="pres">
      <dgm:prSet presAssocID="{C38D8316-6826-4D05-BEF4-F4ACC645E329}" presName="sibTrans" presStyleCnt="0"/>
      <dgm:spPr/>
    </dgm:pt>
    <dgm:pt modelId="{DCEDD83A-372D-854B-9D14-8628FE339FCA}" type="pres">
      <dgm:prSet presAssocID="{492106AD-1BDF-4FDF-BB4A-858ADA8C5E49}" presName="node" presStyleLbl="node1" presStyleIdx="1" presStyleCnt="6">
        <dgm:presLayoutVars>
          <dgm:bulletEnabled val="1"/>
        </dgm:presLayoutVars>
      </dgm:prSet>
      <dgm:spPr>
        <a:prstGeom prst="roundRect">
          <a:avLst/>
        </a:prstGeom>
      </dgm:spPr>
    </dgm:pt>
    <dgm:pt modelId="{3F7E0ED0-43CB-F74C-B1E9-3140257955BD}" type="pres">
      <dgm:prSet presAssocID="{B0ECB035-1E81-4712-8592-E1C68CF8651F}" presName="sibTrans" presStyleCnt="0"/>
      <dgm:spPr/>
    </dgm:pt>
    <dgm:pt modelId="{791E5BC1-729A-4F4E-AD15-33696C7D6C6A}" type="pres">
      <dgm:prSet presAssocID="{42381D68-2B0C-464D-AD34-048766D006B0}" presName="node" presStyleLbl="node1" presStyleIdx="2" presStyleCnt="6">
        <dgm:presLayoutVars>
          <dgm:bulletEnabled val="1"/>
        </dgm:presLayoutVars>
      </dgm:prSet>
      <dgm:spPr>
        <a:prstGeom prst="roundRect">
          <a:avLst/>
        </a:prstGeom>
      </dgm:spPr>
    </dgm:pt>
    <dgm:pt modelId="{6A807501-18FE-EF48-ABAB-05E208DC1C80}" type="pres">
      <dgm:prSet presAssocID="{BE290F53-E817-4EF5-B956-77997609459F}" presName="sibTrans" presStyleCnt="0"/>
      <dgm:spPr/>
    </dgm:pt>
    <dgm:pt modelId="{EF0D2160-F907-7642-8E2D-7A34B635DFE3}" type="pres">
      <dgm:prSet presAssocID="{DE582C62-41A6-432F-860A-72686437EF1A}" presName="node" presStyleLbl="node1" presStyleIdx="3" presStyleCnt="6">
        <dgm:presLayoutVars>
          <dgm:bulletEnabled val="1"/>
        </dgm:presLayoutVars>
      </dgm:prSet>
      <dgm:spPr>
        <a:prstGeom prst="roundRect">
          <a:avLst/>
        </a:prstGeom>
      </dgm:spPr>
    </dgm:pt>
    <dgm:pt modelId="{C6DFC4C2-5295-2D4F-B53D-E163ED916802}" type="pres">
      <dgm:prSet presAssocID="{A6DA0807-7070-4D99-B694-23E444C1EDEA}" presName="sibTrans" presStyleCnt="0"/>
      <dgm:spPr/>
    </dgm:pt>
    <dgm:pt modelId="{9C6464FE-617E-F34E-B449-86A18340DE39}" type="pres">
      <dgm:prSet presAssocID="{751DE155-C4AB-4A4B-A2C4-7832D4C73FD4}" presName="node" presStyleLbl="node1" presStyleIdx="4" presStyleCnt="6">
        <dgm:presLayoutVars>
          <dgm:bulletEnabled val="1"/>
        </dgm:presLayoutVars>
      </dgm:prSet>
      <dgm:spPr>
        <a:prstGeom prst="roundRect">
          <a:avLst/>
        </a:prstGeom>
      </dgm:spPr>
    </dgm:pt>
    <dgm:pt modelId="{E10CFB5D-06ED-E241-9F89-70F3AAF353DC}" type="pres">
      <dgm:prSet presAssocID="{0C261FC3-30FA-4561-AE2C-4E527EB7786C}" presName="sibTrans" presStyleCnt="0"/>
      <dgm:spPr/>
    </dgm:pt>
    <dgm:pt modelId="{FBDB5A27-E6FF-184D-B056-DE68F8A6BC54}" type="pres">
      <dgm:prSet presAssocID="{C9146F9D-40F9-4A1B-BECE-CA93CCE9EFAF}" presName="node" presStyleLbl="node1" presStyleIdx="5" presStyleCnt="6">
        <dgm:presLayoutVars>
          <dgm:bulletEnabled val="1"/>
        </dgm:presLayoutVars>
      </dgm:prSet>
      <dgm:spPr>
        <a:prstGeom prst="roundRect">
          <a:avLst/>
        </a:prstGeom>
      </dgm:spPr>
    </dgm:pt>
  </dgm:ptLst>
  <dgm:cxnLst>
    <dgm:cxn modelId="{17BA861B-F444-4BA7-8C35-25DD060D34C8}" srcId="{624F478E-DB4C-47DE-8CDB-1F485F9C5FE8}" destId="{DE582C62-41A6-432F-860A-72686437EF1A}" srcOrd="3" destOrd="0" parTransId="{A59738FF-EB0E-40DF-BF25-1A9F582442AE}" sibTransId="{A6DA0807-7070-4D99-B694-23E444C1EDEA}"/>
    <dgm:cxn modelId="{7C8CFD23-AC42-421C-A1DB-E0DDB4EEDC8B}" srcId="{624F478E-DB4C-47DE-8CDB-1F485F9C5FE8}" destId="{492106AD-1BDF-4FDF-BB4A-858ADA8C5E49}" srcOrd="1" destOrd="0" parTransId="{D23C435F-B617-40F0-8439-2969896EB215}" sibTransId="{B0ECB035-1E81-4712-8592-E1C68CF8651F}"/>
    <dgm:cxn modelId="{E1570C29-4F23-4337-AE63-C1A537EF730D}" srcId="{624F478E-DB4C-47DE-8CDB-1F485F9C5FE8}" destId="{CF6F5171-9FC0-46B4-AC16-0B615CCC97A0}" srcOrd="0" destOrd="0" parTransId="{2C00AC3F-EF94-4931-BE75-D7D3211A63FC}" sibTransId="{C38D8316-6826-4D05-BEF4-F4ACC645E329}"/>
    <dgm:cxn modelId="{314D2563-121B-FB41-A4B6-77A69A8C7D34}" type="presOf" srcId="{42381D68-2B0C-464D-AD34-048766D006B0}" destId="{791E5BC1-729A-4F4E-AD15-33696C7D6C6A}" srcOrd="0" destOrd="0" presId="urn:microsoft.com/office/officeart/2005/8/layout/default"/>
    <dgm:cxn modelId="{B12C9755-7E28-C340-B015-FC5BAD967415}" type="presOf" srcId="{492106AD-1BDF-4FDF-BB4A-858ADA8C5E49}" destId="{DCEDD83A-372D-854B-9D14-8628FE339FCA}" srcOrd="0" destOrd="0" presId="urn:microsoft.com/office/officeart/2005/8/layout/default"/>
    <dgm:cxn modelId="{62AB1591-2C12-6F42-8FB3-423C96DE398C}" type="presOf" srcId="{624F478E-DB4C-47DE-8CDB-1F485F9C5FE8}" destId="{F2F83815-A3F9-7D4E-A786-067E82401F43}" srcOrd="0" destOrd="0" presId="urn:microsoft.com/office/officeart/2005/8/layout/default"/>
    <dgm:cxn modelId="{9C0355B6-2956-8A4F-A4DF-AE86BB38389A}" type="presOf" srcId="{DE582C62-41A6-432F-860A-72686437EF1A}" destId="{EF0D2160-F907-7642-8E2D-7A34B635DFE3}" srcOrd="0" destOrd="0" presId="urn:microsoft.com/office/officeart/2005/8/layout/default"/>
    <dgm:cxn modelId="{CA2C5AB8-84C3-EC4F-96AE-B43C14FF4B61}" type="presOf" srcId="{751DE155-C4AB-4A4B-A2C4-7832D4C73FD4}" destId="{9C6464FE-617E-F34E-B449-86A18340DE39}" srcOrd="0" destOrd="0" presId="urn:microsoft.com/office/officeart/2005/8/layout/default"/>
    <dgm:cxn modelId="{0F0479C2-CC66-45D2-9793-8503D8DE4E06}" srcId="{624F478E-DB4C-47DE-8CDB-1F485F9C5FE8}" destId="{C9146F9D-40F9-4A1B-BECE-CA93CCE9EFAF}" srcOrd="5" destOrd="0" parTransId="{7DBFFCF3-7C75-4BAF-BB70-E5B64983B0B2}" sibTransId="{2A81B1CA-1006-4EA3-8C94-980AB74437FB}"/>
    <dgm:cxn modelId="{2733C2C2-CC98-40E1-9B59-7245C425F6D8}" srcId="{624F478E-DB4C-47DE-8CDB-1F485F9C5FE8}" destId="{42381D68-2B0C-464D-AD34-048766D006B0}" srcOrd="2" destOrd="0" parTransId="{EDA856C7-A9AD-4FDD-9450-1DF831331093}" sibTransId="{BE290F53-E817-4EF5-B956-77997609459F}"/>
    <dgm:cxn modelId="{612AD9CB-FFF3-F843-929E-768D717A3322}" type="presOf" srcId="{C9146F9D-40F9-4A1B-BECE-CA93CCE9EFAF}" destId="{FBDB5A27-E6FF-184D-B056-DE68F8A6BC54}" srcOrd="0" destOrd="0" presId="urn:microsoft.com/office/officeart/2005/8/layout/default"/>
    <dgm:cxn modelId="{7635FDED-B125-D141-A408-00C67A5131BD}" type="presOf" srcId="{CF6F5171-9FC0-46B4-AC16-0B615CCC97A0}" destId="{96207CEB-50F8-514B-B141-A9EE9E36B9FE}" srcOrd="0" destOrd="0" presId="urn:microsoft.com/office/officeart/2005/8/layout/default"/>
    <dgm:cxn modelId="{3CF37DEE-21E1-457F-94CE-A704510539CB}" srcId="{624F478E-DB4C-47DE-8CDB-1F485F9C5FE8}" destId="{751DE155-C4AB-4A4B-A2C4-7832D4C73FD4}" srcOrd="4" destOrd="0" parTransId="{E7BCA7CB-ACCC-42FD-BD0B-35C0B8519AFC}" sibTransId="{0C261FC3-30FA-4561-AE2C-4E527EB7786C}"/>
    <dgm:cxn modelId="{9D6C9817-48CA-AC4A-A6D7-560DF5D2FD3F}" type="presParOf" srcId="{F2F83815-A3F9-7D4E-A786-067E82401F43}" destId="{96207CEB-50F8-514B-B141-A9EE9E36B9FE}" srcOrd="0" destOrd="0" presId="urn:microsoft.com/office/officeart/2005/8/layout/default"/>
    <dgm:cxn modelId="{6DB35FCD-7A10-9948-B574-4F8552839774}" type="presParOf" srcId="{F2F83815-A3F9-7D4E-A786-067E82401F43}" destId="{19118E6B-25F7-6A46-AE00-A25F888DED9B}" srcOrd="1" destOrd="0" presId="urn:microsoft.com/office/officeart/2005/8/layout/default"/>
    <dgm:cxn modelId="{B0C25563-1374-1F40-89EF-77138BD5339A}" type="presParOf" srcId="{F2F83815-A3F9-7D4E-A786-067E82401F43}" destId="{DCEDD83A-372D-854B-9D14-8628FE339FCA}" srcOrd="2" destOrd="0" presId="urn:microsoft.com/office/officeart/2005/8/layout/default"/>
    <dgm:cxn modelId="{EAF41702-ACE5-8B43-8607-678E582AF5B6}" type="presParOf" srcId="{F2F83815-A3F9-7D4E-A786-067E82401F43}" destId="{3F7E0ED0-43CB-F74C-B1E9-3140257955BD}" srcOrd="3" destOrd="0" presId="urn:microsoft.com/office/officeart/2005/8/layout/default"/>
    <dgm:cxn modelId="{5C18ACEB-43C7-D941-81A2-E4ECBEA9AC2C}" type="presParOf" srcId="{F2F83815-A3F9-7D4E-A786-067E82401F43}" destId="{791E5BC1-729A-4F4E-AD15-33696C7D6C6A}" srcOrd="4" destOrd="0" presId="urn:microsoft.com/office/officeart/2005/8/layout/default"/>
    <dgm:cxn modelId="{D25F7D85-6626-474C-B6B3-8D84F8B45774}" type="presParOf" srcId="{F2F83815-A3F9-7D4E-A786-067E82401F43}" destId="{6A807501-18FE-EF48-ABAB-05E208DC1C80}" srcOrd="5" destOrd="0" presId="urn:microsoft.com/office/officeart/2005/8/layout/default"/>
    <dgm:cxn modelId="{A7C8196A-55B5-5744-8375-72ED1CE833A5}" type="presParOf" srcId="{F2F83815-A3F9-7D4E-A786-067E82401F43}" destId="{EF0D2160-F907-7642-8E2D-7A34B635DFE3}" srcOrd="6" destOrd="0" presId="urn:microsoft.com/office/officeart/2005/8/layout/default"/>
    <dgm:cxn modelId="{C19AA786-85B8-B040-895A-5DB9945F8E26}" type="presParOf" srcId="{F2F83815-A3F9-7D4E-A786-067E82401F43}" destId="{C6DFC4C2-5295-2D4F-B53D-E163ED916802}" srcOrd="7" destOrd="0" presId="urn:microsoft.com/office/officeart/2005/8/layout/default"/>
    <dgm:cxn modelId="{92FC85BE-59D6-564A-A5F8-15918969415A}" type="presParOf" srcId="{F2F83815-A3F9-7D4E-A786-067E82401F43}" destId="{9C6464FE-617E-F34E-B449-86A18340DE39}" srcOrd="8" destOrd="0" presId="urn:microsoft.com/office/officeart/2005/8/layout/default"/>
    <dgm:cxn modelId="{2B051FBB-8801-8841-862C-74A0ECA8117E}" type="presParOf" srcId="{F2F83815-A3F9-7D4E-A786-067E82401F43}" destId="{E10CFB5D-06ED-E241-9F89-70F3AAF353DC}" srcOrd="9" destOrd="0" presId="urn:microsoft.com/office/officeart/2005/8/layout/default"/>
    <dgm:cxn modelId="{D301ED76-0FA2-C74A-84FB-76686238D8E7}" type="presParOf" srcId="{F2F83815-A3F9-7D4E-A786-067E82401F43}" destId="{FBDB5A27-E6FF-184D-B056-DE68F8A6BC5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07CEB-50F8-514B-B141-A9EE9E36B9FE}">
      <dsp:nvSpPr>
        <dsp:cNvPr id="0" name=""/>
        <dsp:cNvSpPr/>
      </dsp:nvSpPr>
      <dsp:spPr>
        <a:xfrm>
          <a:off x="0" y="428491"/>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Arial" panose="020B0604020202020204" pitchFamily="34" charset="0"/>
              <a:ea typeface="+mn-ea"/>
              <a:cs typeface="Arial" panose="020B0604020202020204" pitchFamily="34" charset="0"/>
            </a:rPr>
            <a:t>Head Start</a:t>
          </a:r>
        </a:p>
      </dsp:txBody>
      <dsp:txXfrm>
        <a:off x="80992" y="509483"/>
        <a:ext cx="2603242" cy="1497151"/>
      </dsp:txXfrm>
    </dsp:sp>
    <dsp:sp modelId="{DCEDD83A-372D-854B-9D14-8628FE339FCA}">
      <dsp:nvSpPr>
        <dsp:cNvPr id="0" name=""/>
        <dsp:cNvSpPr/>
      </dsp:nvSpPr>
      <dsp:spPr>
        <a:xfrm>
          <a:off x="3041749" y="523924"/>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Arial" panose="020B0604020202020204" pitchFamily="34" charset="0"/>
              <a:ea typeface="+mn-ea"/>
              <a:cs typeface="Arial" panose="020B0604020202020204" pitchFamily="34" charset="0"/>
            </a:rPr>
            <a:t>VPK</a:t>
          </a:r>
        </a:p>
      </dsp:txBody>
      <dsp:txXfrm>
        <a:off x="3122741" y="604916"/>
        <a:ext cx="2603242" cy="1497151"/>
      </dsp:txXfrm>
    </dsp:sp>
    <dsp:sp modelId="{791E5BC1-729A-4F4E-AD15-33696C7D6C6A}">
      <dsp:nvSpPr>
        <dsp:cNvPr id="0" name=""/>
        <dsp:cNvSpPr/>
      </dsp:nvSpPr>
      <dsp:spPr>
        <a:xfrm>
          <a:off x="6083498" y="523924"/>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Arial" panose="020B0604020202020204" pitchFamily="34" charset="0"/>
              <a:ea typeface="+mn-ea"/>
              <a:cs typeface="Arial" panose="020B0604020202020204" pitchFamily="34" charset="0"/>
            </a:rPr>
            <a:t>Title III</a:t>
          </a:r>
        </a:p>
      </dsp:txBody>
      <dsp:txXfrm>
        <a:off x="6164490" y="604916"/>
        <a:ext cx="2603242" cy="1497151"/>
      </dsp:txXfrm>
    </dsp:sp>
    <dsp:sp modelId="{EF0D2160-F907-7642-8E2D-7A34B635DFE3}">
      <dsp:nvSpPr>
        <dsp:cNvPr id="0" name=""/>
        <dsp:cNvSpPr/>
      </dsp:nvSpPr>
      <dsp:spPr>
        <a:xfrm>
          <a:off x="0" y="2459583"/>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Arial" panose="020B0604020202020204" pitchFamily="34" charset="0"/>
              <a:ea typeface="+mn-ea"/>
              <a:cs typeface="Arial" panose="020B0604020202020204" pitchFamily="34" charset="0"/>
            </a:rPr>
            <a:t>Project </a:t>
          </a:r>
        </a:p>
        <a:p>
          <a:pPr marL="0" lvl="0" indent="0" algn="ctr" defTabSz="1422400">
            <a:lnSpc>
              <a:spcPct val="90000"/>
            </a:lnSpc>
            <a:spcBef>
              <a:spcPct val="0"/>
            </a:spcBef>
            <a:spcAft>
              <a:spcPct val="35000"/>
            </a:spcAft>
            <a:buNone/>
          </a:pPr>
          <a:r>
            <a:rPr lang="en-US" sz="3200" kern="1200" dirty="0">
              <a:solidFill>
                <a:sysClr val="window" lastClr="FFFFFF"/>
              </a:solidFill>
              <a:latin typeface="Arial" panose="020B0604020202020204" pitchFamily="34" charset="0"/>
              <a:ea typeface="+mn-ea"/>
              <a:cs typeface="Arial" panose="020B0604020202020204" pitchFamily="34" charset="0"/>
            </a:rPr>
            <a:t>UP-START</a:t>
          </a:r>
        </a:p>
      </dsp:txBody>
      <dsp:txXfrm>
        <a:off x="80992" y="2540575"/>
        <a:ext cx="2603242" cy="1497151"/>
      </dsp:txXfrm>
    </dsp:sp>
    <dsp:sp modelId="{9C6464FE-617E-F34E-B449-86A18340DE39}">
      <dsp:nvSpPr>
        <dsp:cNvPr id="0" name=""/>
        <dsp:cNvSpPr/>
      </dsp:nvSpPr>
      <dsp:spPr>
        <a:xfrm>
          <a:off x="3041749" y="2459583"/>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Arial" panose="020B0604020202020204" pitchFamily="34" charset="0"/>
              <a:ea typeface="+mn-ea"/>
              <a:cs typeface="Arial" panose="020B0604020202020204" pitchFamily="34" charset="0"/>
            </a:rPr>
            <a:t>Migrant</a:t>
          </a:r>
        </a:p>
      </dsp:txBody>
      <dsp:txXfrm>
        <a:off x="3122741" y="2540575"/>
        <a:ext cx="2603242" cy="1497151"/>
      </dsp:txXfrm>
    </dsp:sp>
    <dsp:sp modelId="{FBDB5A27-E6FF-184D-B056-DE68F8A6BC54}">
      <dsp:nvSpPr>
        <dsp:cNvPr id="0" name=""/>
        <dsp:cNvSpPr/>
      </dsp:nvSpPr>
      <dsp:spPr>
        <a:xfrm>
          <a:off x="6083498" y="2459583"/>
          <a:ext cx="2765226" cy="1659135"/>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Arial" panose="020B0604020202020204" pitchFamily="34" charset="0"/>
              <a:ea typeface="+mn-ea"/>
              <a:cs typeface="Arial" panose="020B0604020202020204" pitchFamily="34" charset="0"/>
            </a:rPr>
            <a:t>Alternative Outreach</a:t>
          </a:r>
        </a:p>
      </dsp:txBody>
      <dsp:txXfrm>
        <a:off x="6164490" y="2540575"/>
        <a:ext cx="2603242" cy="14971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2" tIns="48331" rIns="96662" bIns="48331" rtlCol="0"/>
          <a:lstStyle>
            <a:lvl1pPr algn="l">
              <a:defRPr sz="1300"/>
            </a:lvl1pPr>
          </a:lstStyle>
          <a:p>
            <a:endParaRPr>
              <a:solidFill>
                <a:schemeClr val="tx2"/>
              </a:solidFill>
            </a:endParaRPr>
          </a:p>
        </p:txBody>
      </p:sp>
      <p:sp>
        <p:nvSpPr>
          <p:cNvPr id="3" name="Date Placeholder 2"/>
          <p:cNvSpPr>
            <a:spLocks noGrp="1"/>
          </p:cNvSpPr>
          <p:nvPr>
            <p:ph type="dt" sz="quarter" idx="1"/>
          </p:nvPr>
        </p:nvSpPr>
        <p:spPr>
          <a:xfrm>
            <a:off x="4143588" y="0"/>
            <a:ext cx="3169920" cy="480060"/>
          </a:xfrm>
          <a:prstGeom prst="rect">
            <a:avLst/>
          </a:prstGeom>
        </p:spPr>
        <p:txBody>
          <a:bodyPr vert="horz" lIns="96662" tIns="48331" rIns="96662" bIns="48331" rtlCol="0"/>
          <a:lstStyle>
            <a:lvl1pPr algn="r">
              <a:defRPr sz="1300"/>
            </a:lvl1pPr>
          </a:lstStyle>
          <a:p>
            <a:fld id="{E973C59C-4E16-4A64-A766-34DB213E11B3}" type="datetimeFigureOut">
              <a:rPr lang="en-US">
                <a:solidFill>
                  <a:schemeClr val="tx2"/>
                </a:solidFill>
              </a:rPr>
              <a:t>10/31/2024</a:t>
            </a:fld>
            <a:endParaRPr>
              <a:solidFill>
                <a:schemeClr val="tx2"/>
              </a:solidFill>
            </a:endParaRPr>
          </a:p>
        </p:txBody>
      </p:sp>
      <p:sp>
        <p:nvSpPr>
          <p:cNvPr id="4" name="Footer Placeholder 3"/>
          <p:cNvSpPr>
            <a:spLocks noGrp="1"/>
          </p:cNvSpPr>
          <p:nvPr>
            <p:ph type="ftr" sz="quarter" idx="2"/>
          </p:nvPr>
        </p:nvSpPr>
        <p:spPr>
          <a:xfrm>
            <a:off x="1" y="9119474"/>
            <a:ext cx="3169920" cy="480060"/>
          </a:xfrm>
          <a:prstGeom prst="rect">
            <a:avLst/>
          </a:prstGeom>
        </p:spPr>
        <p:txBody>
          <a:bodyPr vert="horz" lIns="96662" tIns="48331" rIns="96662" bIns="48331" rtlCol="0" anchor="b"/>
          <a:lstStyle>
            <a:lvl1pPr algn="l">
              <a:defRPr sz="1300"/>
            </a:lvl1pPr>
          </a:lstStyle>
          <a:p>
            <a:endParaRPr>
              <a:solidFill>
                <a:schemeClr val="tx2"/>
              </a:solidFill>
            </a:endParaRPr>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62" tIns="48331" rIns="96662" bIns="48331" rtlCol="0" anchor="b"/>
          <a:lstStyle>
            <a:lvl1pPr algn="r">
              <a:defRPr sz="13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2" tIns="48331" rIns="96662" bIns="48331" rtlCol="0"/>
          <a:lstStyle>
            <a:lvl1pPr algn="l">
              <a:defRPr sz="1300">
                <a:solidFill>
                  <a:schemeClr val="tx2"/>
                </a:solidFill>
              </a:defRPr>
            </a:lvl1pPr>
          </a:lstStyle>
          <a:p>
            <a:endParaRPr/>
          </a:p>
        </p:txBody>
      </p:sp>
      <p:sp>
        <p:nvSpPr>
          <p:cNvPr id="3" name="Date Placeholder 2"/>
          <p:cNvSpPr>
            <a:spLocks noGrp="1"/>
          </p:cNvSpPr>
          <p:nvPr>
            <p:ph type="dt" idx="1"/>
          </p:nvPr>
        </p:nvSpPr>
        <p:spPr>
          <a:xfrm>
            <a:off x="4143588" y="0"/>
            <a:ext cx="3169920" cy="480060"/>
          </a:xfrm>
          <a:prstGeom prst="rect">
            <a:avLst/>
          </a:prstGeom>
        </p:spPr>
        <p:txBody>
          <a:bodyPr vert="horz" lIns="96662" tIns="48331" rIns="96662" bIns="48331" rtlCol="0"/>
          <a:lstStyle>
            <a:lvl1pPr algn="r">
              <a:defRPr sz="1300">
                <a:solidFill>
                  <a:schemeClr val="tx2"/>
                </a:solidFill>
              </a:defRPr>
            </a:lvl1pPr>
          </a:lstStyle>
          <a:p>
            <a:fld id="{F95CF31C-F757-429C-A789-86504F04C3BE}" type="datetimeFigureOut">
              <a:rPr lang="en-US"/>
              <a:pPr/>
              <a:t>10/31/2024</a:t>
            </a:fld>
            <a:endParaRPr/>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62" tIns="48331" rIns="96662" bIns="48331" rtlCol="0" anchor="ctr"/>
          <a:lstStyle/>
          <a:p>
            <a:endParaRPr/>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2" tIns="48331" rIns="96662"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62" tIns="48331" rIns="96662" bIns="48331" rtlCol="0" anchor="b"/>
          <a:lstStyle>
            <a:lvl1pPr algn="l">
              <a:defRPr sz="1300">
                <a:solidFill>
                  <a:schemeClr val="tx2"/>
                </a:solidFill>
              </a:defRPr>
            </a:lvl1pPr>
          </a:lstStyle>
          <a:p>
            <a:endParaRPr/>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62" tIns="48331" rIns="96662" bIns="48331" rtlCol="0" anchor="b"/>
          <a:lstStyle>
            <a:lvl1pPr algn="r">
              <a:defRPr sz="13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This presentation may be utilized for virtual and/or in person meetings. All schools are required to update the presentation with the school’s information (see highlighted sections on each slide). Suggested meeting duration is one hour and separate from Open House.</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Ensure Annual Parent Meeting About the Benefits of the Title I Schoolwide Program sign in sheet is available for all participants.</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Schools are encouraged to insert pictures/graphics/videos into their presentation. </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Families should be encouraged to provide </a:t>
            </a:r>
            <a:r>
              <a:rPr lang="en-US" sz="1300" strike="sngStrike" dirty="0">
                <a:solidFill>
                  <a:prstClr val="black"/>
                </a:solidFill>
                <a:latin typeface="Arial" panose="020B0604020202020204" pitchFamily="34" charset="0"/>
                <a:cs typeface="Arial" panose="020B0604020202020204" pitchFamily="34" charset="0"/>
              </a:rPr>
              <a:t>i</a:t>
            </a:r>
            <a:r>
              <a:rPr lang="en-US" sz="1300" dirty="0">
                <a:solidFill>
                  <a:prstClr val="black"/>
                </a:solidFill>
                <a:latin typeface="Arial" panose="020B0604020202020204" pitchFamily="34" charset="0"/>
                <a:cs typeface="Arial" panose="020B0604020202020204" pitchFamily="34" charset="0"/>
              </a:rPr>
              <a:t>nput and feedback throughout the meeting. </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The purpose of this presentation is to provide required Title I information with parents and families as well as fully engage them with the presentation.</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the audience</a:t>
            </a:r>
            <a:r>
              <a:rPr lang="en-US" sz="1300" dirty="0">
                <a:solidFill>
                  <a:prstClr val="black"/>
                </a:solidFill>
                <a:latin typeface="Arial" panose="020B0604020202020204" pitchFamily="34" charset="0"/>
                <a:cs typeface="Arial" panose="020B0604020202020204" pitchFamily="34" charset="0"/>
              </a:rPr>
              <a:t>, the presenter may provide opportunities for participants to answer slide title questions, read slide information, ask questions, respond to questions, and share.</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a:t>
            </a:r>
            <a:r>
              <a:rPr lang="en-US" sz="1300" dirty="0" err="1">
                <a:solidFill>
                  <a:prstClr val="black"/>
                </a:solidFill>
                <a:latin typeface="Arial" panose="020B0604020202020204" pitchFamily="34" charset="0"/>
                <a:cs typeface="Arial" panose="020B0604020202020204" pitchFamily="34" charset="0"/>
              </a:rPr>
              <a:t>Mentimeter</a:t>
            </a:r>
            <a:r>
              <a:rPr lang="en-US" sz="1300" dirty="0">
                <a:solidFill>
                  <a:prstClr val="black"/>
                </a:solidFill>
                <a:latin typeface="Arial" panose="020B0604020202020204" pitchFamily="34" charset="0"/>
                <a:cs typeface="Arial" panose="020B0604020202020204" pitchFamily="34" charset="0"/>
              </a:rPr>
              <a:t>, Quizlet)</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Please designate someone to take meeting minutes that follow the presentation topics and that can later be made available to parents/families and is kept in the Title I Compliance e-filing System.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92578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Schools should only include the federal programs available at their school. Describe how the school will coordinate and integrate parent and family engagement programs and activities with each Federal Program,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010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Schools may include a link to the Title I District-level PFEP on this slide and provide directions for accessing it on the school’s website.</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where can the District-level PFEP be located? (Title I web site, school web site, PRC/Area, and the main office)</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90968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83307">
              <a:defRPr/>
            </a:pPr>
            <a:endParaRPr lang="en-US" sz="1300" b="1"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meeting participants to provide feedback on the information presented. Ask if there are any questions/feedback.</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Provide an opportunity for meeting participants to share how they prefer to receive information from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28405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At this time, you may provide the opportunity for the EESAC Chairperson to greet meeting participants and invite them to the next EESAC Meeting. An EESAC representative should inform meeting participants how they may access the EESAC calendar for upcoming meetings and provide information/directions for  virtual meetings,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94127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83307">
              <a:defRPr/>
            </a:pPr>
            <a:endParaRPr lang="en-US" sz="1300" u="sng"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Schools may share the new platform Schoology iStation, with meeting participants . You may take this opportunity to survey meeting participants to inquire if they have assisted their children with utilizing this platform.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50512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Access the School-Parent Compact using the link and review/discuss the School-Parent Compact with participants and allow time for feedback/comments.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89616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83307">
              <a:defRPr/>
            </a:pPr>
            <a:endParaRPr lang="en-US" sz="1300" b="1"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Survey parents regarding their input on how to best collaborate with the school.</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65493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83307">
              <a:defRPr/>
            </a:pPr>
            <a:endParaRPr lang="en-US" sz="1300" b="1"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Open the floor for nominations to service as Title I DAC/PAC Representatives for your school. </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Inform meeting participants that the Title I District Advisory Council and Parent Advisory Council Meetings will be conducted </a:t>
            </a:r>
            <a:r>
              <a:rPr lang="en-US" sz="1300" dirty="0">
                <a:solidFill>
                  <a:srgbClr val="FF0000"/>
                </a:solidFill>
                <a:latin typeface="Arial" panose="020B0604020202020204" pitchFamily="34" charset="0"/>
                <a:cs typeface="Arial" panose="020B0604020202020204" pitchFamily="34" charset="0"/>
              </a:rPr>
              <a:t>in-person and </a:t>
            </a:r>
            <a:r>
              <a:rPr lang="en-US" sz="1300" dirty="0">
                <a:solidFill>
                  <a:prstClr val="black"/>
                </a:solidFill>
                <a:latin typeface="Arial" panose="020B0604020202020204" pitchFamily="34" charset="0"/>
                <a:cs typeface="Arial" panose="020B0604020202020204" pitchFamily="34" charset="0"/>
              </a:rPr>
              <a:t>virtually.  Additional information regarding the Title I DAC and PAC meetings will be forthcoming. Encourage meeting participants to visit the Title I Website for additional information regarding Title I DAC and PAC.</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127477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Remind meeting participants where they can view the SIP.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282283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359840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610280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the opportunity for meeting participants to provide input/feedback. You may ask questions based on the information discussed.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348596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Inform meeting participants how each Parents Right-to-Know communication will be provided by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404324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Encourage meeting participants to complete and submit the 2024-2025 School-level Title I  Parent and Family Engagement Survey. Inform parents/families how they may gain access to the survey in multiple languages and the method for the submission of the survey.  Share link to survey on the school’s website. Have paper surveys available for participants to complete.</a:t>
            </a:r>
          </a:p>
          <a:p>
            <a:pPr algn="just" defTabSz="483307">
              <a:defRPr/>
            </a:pPr>
            <a:endParaRPr lang="en-US" sz="1300" b="1" dirty="0">
              <a:solidFill>
                <a:prstClr val="black"/>
              </a:solidFill>
              <a:latin typeface="Arial" panose="020B0604020202020204" pitchFamily="34" charset="0"/>
              <a:cs typeface="Arial" panose="020B0604020202020204" pitchFamily="34" charset="0"/>
            </a:endParaRPr>
          </a:p>
          <a:p>
            <a:pPr algn="just" defTabSz="483307">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The</a:t>
            </a:r>
            <a:r>
              <a:rPr lang="en-US" sz="1300" b="1" dirty="0">
                <a:solidFill>
                  <a:prstClr val="black"/>
                </a:solidFill>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CIS/CLS (or School-level Compliance Facilitator in the absence of a CIS/CLS) will complete Compilation of Survey Results using template from Title I School-level Compliance Collaboration Site – Folder VI.4.</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3384932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An administrator will include an overview of the Consultation and Complaint Procedures at the school as stipulated in the Title I Consultation and Complaint Procedures </a:t>
            </a:r>
            <a:r>
              <a:rPr lang="en-US" sz="1300" dirty="0">
                <a:solidFill>
                  <a:srgbClr val="C00000"/>
                </a:solidFill>
                <a:highlight>
                  <a:srgbClr val="FFFF00"/>
                </a:highlight>
                <a:latin typeface="Arial" panose="020B0604020202020204" pitchFamily="34" charset="0"/>
                <a:cs typeface="Arial" panose="020B0604020202020204" pitchFamily="34" charset="0"/>
              </a:rPr>
              <a:t>(See page 14-15 of the 2024-2025 Title I Procedures Manual).</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342944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3781061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questions and concerns from participants. Inform how the school will respond to all questions/concerns posed/posted on the post-it note question board during the meeting if time does not permit.</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3619269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attendance documents, comments, and feedback that were submitted via the meeting.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716680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continued support of the Title I Schoolwide Program.</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 #3 is a continuation of slide #2.</a:t>
            </a:r>
          </a:p>
          <a:p>
            <a:pPr algn="just" defTabSz="483307">
              <a:defRPr/>
            </a:pPr>
            <a:endParaRPr lang="en-US" sz="1300" b="1" dirty="0">
              <a:solidFill>
                <a:prstClr val="black"/>
              </a:solidFill>
              <a:latin typeface="Arial" panose="020B0604020202020204" pitchFamily="34" charset="0"/>
              <a:cs typeface="Arial" panose="020B0604020202020204" pitchFamily="34" charset="0"/>
            </a:endParaRPr>
          </a:p>
          <a:p>
            <a:pPr algn="just" defTabSz="483307">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with the meeting flyer in multiple languages, the disclaimer, and attendance records (in corresponding month) of the Title I School-level Compliance Filing system.</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71426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Allow school staff to greet parents/families. Encourage school staff to insert pictures so parents and families may be able to view this presentation later if archived, and for easier identification of relevant staff.</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79545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Slides #5 and #6 go together.</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dirty="0">
                <a:solidFill>
                  <a:prstClr val="black"/>
                </a:solidFill>
                <a:latin typeface="Arial" panose="020B0604020202020204" pitchFamily="34" charset="0"/>
                <a:cs typeface="Arial" panose="020B0604020202020204" pitchFamily="34" charset="0"/>
              </a:rPr>
              <a:t>If possible, include a welcome message on your website and marquee for students, parents &amp; families. You may also include a slide showing the school marquee message.</a:t>
            </a:r>
          </a:p>
          <a:p>
            <a:pPr defTabSz="483307">
              <a:defRPr/>
            </a:pPr>
            <a:endParaRPr lang="en-US" sz="13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75591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participants to provide input/enter comments/questions. Use this opportunity to ask questions (example, How many of you have heard of the Every Student Succeeds Act EESA? Yes/No, Does anyone know when it was signed into law? 2015).</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Have participants use link to visit the Title I website.</a:t>
            </a:r>
            <a:endParaRPr lang="en-US" sz="1300" dirty="0">
              <a:solidFill>
                <a:srgbClr val="00B05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0727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Inform meeting participants that the 2024-2025 Title I School-level PFEP, District-level PFEP, SIP, and School Parent Compact will be located on the school’s website, the PRC/Area and the main office.</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a:t>
            </a:r>
            <a:r>
              <a:rPr lang="en-US" sz="1300" dirty="0">
                <a:solidFill>
                  <a:prstClr val="black"/>
                </a:solidFill>
                <a:latin typeface="Arial" panose="020B0604020202020204" pitchFamily="34" charset="0"/>
                <a:cs typeface="Arial" panose="020B0604020202020204" pitchFamily="34" charset="0"/>
              </a:rPr>
              <a:t> – Have participants read the bullet points from the slide.</a:t>
            </a:r>
            <a:endParaRPr lang="en-US" sz="1300" u="sng"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Use link to navigate school website and view documents.</a:t>
            </a:r>
          </a:p>
          <a:p>
            <a:pPr algn="just" defTabSz="483307">
              <a:defRPr/>
            </a:pPr>
            <a:endParaRPr lang="en-US" sz="1300" u="sng"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allow the opportunity for parents/families to share their comments. Read aloud some of the responses.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90940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Inform meeting participants of the availability of the Title I Parent Notification Flyer posted on the school’s website. The PRC/Area. Main Office,  and at title1.dadeschools.net. Provide directions for accessing the flyer.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0794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83307">
              <a:defRPr/>
            </a:pPr>
            <a:r>
              <a:rPr lang="en-US" sz="1300" dirty="0">
                <a:solidFill>
                  <a:prstClr val="black"/>
                </a:solidFill>
                <a:latin typeface="Arial" panose="020B0604020202020204" pitchFamily="34" charset="0"/>
                <a:cs typeface="Arial" panose="020B0604020202020204" pitchFamily="34" charset="0"/>
              </a:rPr>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pPr algn="just" defTabSz="483307">
              <a:defRPr/>
            </a:pPr>
            <a:endParaRPr lang="en-US" sz="1300" dirty="0">
              <a:solidFill>
                <a:prstClr val="black"/>
              </a:solidFill>
              <a:latin typeface="Arial" panose="020B0604020202020204" pitchFamily="34" charset="0"/>
              <a:cs typeface="Arial" panose="020B0604020202020204" pitchFamily="34" charset="0"/>
            </a:endParaRPr>
          </a:p>
          <a:p>
            <a:pPr algn="just" defTabSz="483307">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for input regarding how to best allocate the school’s available Title I funds (share how the funds were used the previous year) allow participants an opportunity to respond. Read aloud some of the responses.  Ensure the responses are recorded in the meeting minutes.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13458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10/31/2024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10/31/2024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10/31/2024</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10/31/2024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10/31/2024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10/31/2024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10/31/2024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10/31/2024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10/31/2024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10/31/2024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kywayelementary.org/wp-content/uploads/2023/10/2023-Parent-Compact.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i.dadeschools.net/wmsfiles/61/pdfs/699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api.dadeschools.net/WMSFiles/125/Compliance/Title%20I%20Administration%20Procedures%20Manual/2023-2024%20Title%20I%20Administration%20Procedures%20Manual.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title1.dadeschool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skywayelementary.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025" y="454025"/>
            <a:ext cx="9067800" cy="3298825"/>
          </a:xfrm>
        </p:spPr>
        <p:txBody>
          <a:bodyPr>
            <a:noAutofit/>
          </a:bodyPr>
          <a:lstStyle/>
          <a:p>
            <a:pPr algn="ctr"/>
            <a:r>
              <a:rPr lang="en-US" sz="4500" b="1" dirty="0">
                <a:solidFill>
                  <a:srgbClr val="002060"/>
                </a:solidFill>
                <a:latin typeface="Arial" panose="020B0604020202020204" pitchFamily="34" charset="0"/>
                <a:cs typeface="Arial" panose="020B0604020202020204" pitchFamily="34" charset="0"/>
              </a:rPr>
              <a:t>Welcome to The </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2024-2025</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Annual Parent Meeting About the Benefits of the Title I Schoolwide Program</a:t>
            </a:r>
          </a:p>
        </p:txBody>
      </p:sp>
      <p:sp>
        <p:nvSpPr>
          <p:cNvPr id="3" name="Subtitle 2"/>
          <p:cNvSpPr>
            <a:spLocks noGrp="1"/>
          </p:cNvSpPr>
          <p:nvPr>
            <p:ph type="subTitle" idx="1"/>
          </p:nvPr>
        </p:nvSpPr>
        <p:spPr>
          <a:xfrm>
            <a:off x="3808411" y="4237220"/>
            <a:ext cx="8245007" cy="2087380"/>
          </a:xfrm>
        </p:spPr>
        <p:txBody>
          <a:bodyPr>
            <a:noAutofit/>
          </a:bodyPr>
          <a:lstStyle/>
          <a:p>
            <a:r>
              <a:rPr lang="en-US" sz="2500" b="1" dirty="0">
                <a:solidFill>
                  <a:srgbClr val="00153E"/>
                </a:solidFill>
                <a:latin typeface="Arial" panose="020B0604020202020204" pitchFamily="34" charset="0"/>
                <a:cs typeface="Arial" panose="020B0604020202020204" pitchFamily="34" charset="0"/>
              </a:rPr>
              <a:t>Dr. Frederica S. Wilson/Skyway Elementary #5081 </a:t>
            </a:r>
          </a:p>
          <a:p>
            <a:r>
              <a:rPr lang="en-US" sz="2500" b="1" dirty="0">
                <a:solidFill>
                  <a:srgbClr val="00153E"/>
                </a:solidFill>
                <a:latin typeface="Arial" panose="020B0604020202020204" pitchFamily="34" charset="0"/>
                <a:cs typeface="Arial" panose="020B0604020202020204" pitchFamily="34" charset="0"/>
              </a:rPr>
              <a:t>August 28, 2024</a:t>
            </a:r>
          </a:p>
          <a:p>
            <a:r>
              <a:rPr lang="en-US" sz="2500" b="1" dirty="0">
                <a:solidFill>
                  <a:srgbClr val="00153E"/>
                </a:solidFill>
                <a:latin typeface="Arial" panose="020B0604020202020204" pitchFamily="34" charset="0"/>
                <a:cs typeface="Arial" panose="020B0604020202020204" pitchFamily="34" charset="0"/>
              </a:rPr>
              <a:t>5:00 pm</a:t>
            </a:r>
          </a:p>
          <a:p>
            <a:r>
              <a:rPr lang="en-US" sz="2500" b="1" dirty="0">
                <a:solidFill>
                  <a:srgbClr val="00153E"/>
                </a:solidFill>
                <a:latin typeface="Arial" panose="020B0604020202020204" pitchFamily="34" charset="0"/>
                <a:cs typeface="Arial" panose="020B0604020202020204" pitchFamily="34" charset="0"/>
              </a:rPr>
              <a:t>Atrium</a:t>
            </a:r>
          </a:p>
          <a:p>
            <a:r>
              <a:rPr lang="en-US" sz="2500" b="1" dirty="0">
                <a:solidFill>
                  <a:srgbClr val="00153E"/>
                </a:solidFill>
                <a:latin typeface="Arial" panose="020B0604020202020204" pitchFamily="34" charset="0"/>
                <a:cs typeface="Arial" panose="020B0604020202020204" pitchFamily="34" charset="0"/>
              </a:rPr>
              <a:t>Mrs. Tiffany James</a:t>
            </a:r>
          </a:p>
        </p:txBody>
      </p:sp>
      <p:pic>
        <p:nvPicPr>
          <p:cNvPr id="6" name="Picture 5">
            <a:extLst>
              <a:ext uri="{FF2B5EF4-FFF2-40B4-BE49-F238E27FC236}">
                <a16:creationId xmlns:a16="http://schemas.microsoft.com/office/drawing/2014/main" id="{57C3F895-7C44-ED1B-3F80-A46E0F94B680}"/>
              </a:ext>
            </a:extLst>
          </p:cNvPr>
          <p:cNvPicPr>
            <a:picLocks noChangeAspect="1"/>
          </p:cNvPicPr>
          <p:nvPr/>
        </p:nvPicPr>
        <p:blipFill>
          <a:blip r:embed="rId3"/>
          <a:stretch>
            <a:fillRect/>
          </a:stretch>
        </p:blipFill>
        <p:spPr>
          <a:xfrm>
            <a:off x="8609012" y="5860868"/>
            <a:ext cx="1831398" cy="920932"/>
          </a:xfrm>
          <a:prstGeom prst="rect">
            <a:avLst/>
          </a:prstGeom>
        </p:spPr>
      </p:pic>
      <p:pic>
        <p:nvPicPr>
          <p:cNvPr id="7" name="Picture 6">
            <a:extLst>
              <a:ext uri="{FF2B5EF4-FFF2-40B4-BE49-F238E27FC236}">
                <a16:creationId xmlns:a16="http://schemas.microsoft.com/office/drawing/2014/main" id="{D4CE32D0-F457-F21E-1206-780846DB4683}"/>
              </a:ext>
            </a:extLst>
          </p:cNvPr>
          <p:cNvPicPr>
            <a:picLocks noChangeAspect="1"/>
          </p:cNvPicPr>
          <p:nvPr/>
        </p:nvPicPr>
        <p:blipFill>
          <a:blip r:embed="rId4"/>
          <a:stretch>
            <a:fillRect/>
          </a:stretch>
        </p:blipFill>
        <p:spPr>
          <a:xfrm>
            <a:off x="10133012" y="5915574"/>
            <a:ext cx="1920407" cy="866226"/>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701800"/>
            <a:ext cx="10157354" cy="1041400"/>
          </a:xfrm>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What other federal programs are offered at our school?</a:t>
            </a:r>
          </a:p>
          <a:p>
            <a:endParaRPr lang="en-US" sz="2500" b="1" dirty="0">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10</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Coordination with other Federal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    Programs</a:t>
            </a:r>
          </a:p>
        </p:txBody>
      </p:sp>
      <p:pic>
        <p:nvPicPr>
          <p:cNvPr id="10" name="Picture 9">
            <a:extLst>
              <a:ext uri="{FF2B5EF4-FFF2-40B4-BE49-F238E27FC236}">
                <a16:creationId xmlns:a16="http://schemas.microsoft.com/office/drawing/2014/main" id="{BEBACD35-EB25-0CFB-16E1-39D35286F06C}"/>
              </a:ext>
            </a:extLst>
          </p:cNvPr>
          <p:cNvPicPr>
            <a:picLocks/>
          </p:cNvPicPr>
          <p:nvPr/>
        </p:nvPicPr>
        <p:blipFill>
          <a:blip r:embed="rId3"/>
          <a:stretch>
            <a:fillRect/>
          </a:stretch>
        </p:blipFill>
        <p:spPr>
          <a:xfrm>
            <a:off x="0" y="5907660"/>
            <a:ext cx="1618385" cy="813816"/>
          </a:xfrm>
          <a:prstGeom prst="rect">
            <a:avLst/>
          </a:prstGeom>
        </p:spPr>
      </p:pic>
      <p:graphicFrame>
        <p:nvGraphicFramePr>
          <p:cNvPr id="2" name="Content Placeholder 2">
            <a:extLst>
              <a:ext uri="{FF2B5EF4-FFF2-40B4-BE49-F238E27FC236}">
                <a16:creationId xmlns:a16="http://schemas.microsoft.com/office/drawing/2014/main" id="{54E84FFA-878A-EC76-2774-4CFE900AC532}"/>
              </a:ext>
            </a:extLst>
          </p:cNvPr>
          <p:cNvGraphicFramePr>
            <a:graphicFrameLocks/>
          </p:cNvGraphicFramePr>
          <p:nvPr>
            <p:extLst>
              <p:ext uri="{D42A27DB-BD31-4B8C-83A1-F6EECF244321}">
                <p14:modId xmlns:p14="http://schemas.microsoft.com/office/powerpoint/2010/main" val="3580691750"/>
              </p:ext>
            </p:extLst>
          </p:nvPr>
        </p:nvGraphicFramePr>
        <p:xfrm>
          <a:off x="989012" y="2078832"/>
          <a:ext cx="8848725" cy="4642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94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625600"/>
            <a:ext cx="10896600" cy="5095876"/>
          </a:xfrm>
        </p:spPr>
        <p:txBody>
          <a:bodyPr>
            <a:normAutofit fontScale="25000" lnSpcReduction="20000"/>
          </a:bodyPr>
          <a:lstStyle/>
          <a:p>
            <a:pPr lvl="1" algn="just">
              <a:lnSpc>
                <a:spcPct val="140000"/>
              </a:lnSpc>
              <a:spcBef>
                <a:spcPts val="1000"/>
              </a:spcBef>
              <a:buFont typeface="Wingdings" panose="05000000000000000000" pitchFamily="2" charset="2"/>
              <a:buChar char="Ø"/>
            </a:pPr>
            <a:r>
              <a:rPr lang="en-US" altLang="en-US" sz="9200" b="1" dirty="0">
                <a:solidFill>
                  <a:srgbClr val="00153E"/>
                </a:solidFill>
                <a:latin typeface="Arial" charset="0"/>
                <a:ea typeface="Arial" charset="0"/>
                <a:cs typeface="Arial" charset="0"/>
              </a:rPr>
              <a:t>The District-level</a:t>
            </a: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 PFEP is a blueprint </a:t>
            </a:r>
            <a:r>
              <a:rPr kumimoji="0" lang="en-US" altLang="en-US" sz="9200" i="0" u="none" strike="noStrike" kern="1200" cap="none" spc="0" normalizeH="0" baseline="0" noProof="0" dirty="0">
                <a:ln>
                  <a:noFill/>
                </a:ln>
                <a:solidFill>
                  <a:srgbClr val="00153E"/>
                </a:solidFill>
                <a:effectLst/>
                <a:uLnTx/>
                <a:uFillTx/>
                <a:latin typeface="Arial" charset="0"/>
                <a:ea typeface="Arial" charset="0"/>
                <a:cs typeface="Arial" charset="0"/>
              </a:rPr>
              <a:t>of how the District Local Educational Agency (LEA) and Title I schools will work together with parents and families to establish expectations for family engagement and explore strategies to improve student academic achievement.</a:t>
            </a:r>
          </a:p>
          <a:p>
            <a:pPr lvl="1" algn="just">
              <a:lnSpc>
                <a:spcPct val="140000"/>
              </a:lnSpc>
              <a:spcBef>
                <a:spcPts val="1000"/>
              </a:spcBef>
              <a:buFont typeface="Wingdings" panose="05000000000000000000" pitchFamily="2" charset="2"/>
              <a:buChar char="Ø"/>
            </a:pP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The District-level PFEP describes how the District will:</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Provide coordination, technical assistance, and other support necessary to assist schools in planning and implementing effective parent and family engagement activities; and</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Conduct, with meaningful involvement of parents and families, an annual evaluation of the content and effectiveness of the parent and family engagement plan towards improving the academic quality of all schools served under Title I, Part A.</a:t>
            </a:r>
            <a:endParaRPr kumimoji="0" lang="en-US" altLang="en-US" sz="8000" i="0" u="none" strike="sng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District-level Parent and Family Engagement Plan (PFEP)</a:t>
            </a:r>
          </a:p>
        </p:txBody>
      </p:sp>
      <p:pic>
        <p:nvPicPr>
          <p:cNvPr id="2" name="Picture 1">
            <a:extLst>
              <a:ext uri="{FF2B5EF4-FFF2-40B4-BE49-F238E27FC236}">
                <a16:creationId xmlns:a16="http://schemas.microsoft.com/office/drawing/2014/main" id="{1900D58F-087D-F33C-4535-7C82DCD898D4}"/>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356418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78000"/>
            <a:ext cx="10744200" cy="5003800"/>
          </a:xfrm>
        </p:spPr>
        <p:txBody>
          <a:bodyPr>
            <a:normAutofit/>
          </a:bodyPr>
          <a:lstStyle/>
          <a:p>
            <a:pPr lvl="1" algn="just">
              <a:lnSpc>
                <a:spcPct val="120000"/>
              </a:lnSpc>
              <a:spcBef>
                <a:spcPts val="1000"/>
              </a:spcBef>
              <a:buFont typeface="Wingdings" panose="05000000000000000000" pitchFamily="2" charset="2"/>
              <a:buChar char="Ø"/>
            </a:pPr>
            <a:r>
              <a:rPr lang="en-US" altLang="en-US" sz="2500" b="1" dirty="0">
                <a:solidFill>
                  <a:srgbClr val="00153E"/>
                </a:solidFill>
                <a:latin typeface="Arial" charset="0"/>
                <a:ea typeface="Arial" charset="0"/>
                <a:cs typeface="Arial" charset="0"/>
              </a:rPr>
              <a:t>The Title I School-level </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PFEP is a blueprint of how </a:t>
            </a:r>
            <a:r>
              <a:rPr lang="en-US" altLang="en-US" sz="2500" b="1" dirty="0">
                <a:solidFill>
                  <a:srgbClr val="00153E"/>
                </a:solidFill>
                <a:latin typeface="Arial" charset="0"/>
                <a:ea typeface="Arial" charset="0"/>
                <a:cs typeface="Arial" charset="0"/>
              </a:rPr>
              <a:t>Dr. Frederica S Wilson/Skyway Elementary </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will work together with parents, family members, and the community to establish expectations for family engagement and to explore strategies to improve student academic achievement.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12</a:t>
            </a:fld>
            <a:endParaRPr lang="en-US"/>
          </a:p>
        </p:txBody>
      </p:sp>
      <p:sp>
        <p:nvSpPr>
          <p:cNvPr id="8" name="Title 12">
            <a:extLst>
              <a:ext uri="{FF2B5EF4-FFF2-40B4-BE49-F238E27FC236}">
                <a16:creationId xmlns:a16="http://schemas.microsoft.com/office/drawing/2014/main" id="{1BAC79C3-8E70-EECF-AF82-0380DAE6CF8A}"/>
              </a:ext>
            </a:extLst>
          </p:cNvPr>
          <p:cNvSpPr>
            <a:spLocks noGrp="1"/>
          </p:cNvSpPr>
          <p:nvPr>
            <p:ph type="title"/>
          </p:nvPr>
        </p:nvSpPr>
        <p:spPr>
          <a:xfrm>
            <a:off x="0"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a:t>
            </a:r>
          </a:p>
        </p:txBody>
      </p:sp>
      <p:pic>
        <p:nvPicPr>
          <p:cNvPr id="9" name="Picture 8">
            <a:extLst>
              <a:ext uri="{FF2B5EF4-FFF2-40B4-BE49-F238E27FC236}">
                <a16:creationId xmlns:a16="http://schemas.microsoft.com/office/drawing/2014/main" id="{B75DC45E-D351-79D8-0EB6-1E164749DD99}"/>
              </a:ext>
            </a:extLst>
          </p:cNvPr>
          <p:cNvPicPr>
            <a:picLocks/>
          </p:cNvPicPr>
          <p:nvPr/>
        </p:nvPicPr>
        <p:blipFill>
          <a:blip r:embed="rId3"/>
          <a:stretch>
            <a:fillRect/>
          </a:stretch>
        </p:blipFill>
        <p:spPr>
          <a:xfrm>
            <a:off x="0" y="5907660"/>
            <a:ext cx="1618385" cy="813816"/>
          </a:xfrm>
          <a:prstGeom prst="rect">
            <a:avLst/>
          </a:prstGeom>
        </p:spPr>
      </p:pic>
      <p:pic>
        <p:nvPicPr>
          <p:cNvPr id="1026" name="Picture 2">
            <a:extLst>
              <a:ext uri="{FF2B5EF4-FFF2-40B4-BE49-F238E27FC236}">
                <a16:creationId xmlns:a16="http://schemas.microsoft.com/office/drawing/2014/main" id="{FE7B3530-E519-7EC1-46AF-10A7FC936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7" y="4227689"/>
            <a:ext cx="88582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6612" y="1905000"/>
            <a:ext cx="10514251"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Title I School-level PFEP describes how our school will:</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panose="020B0604020202020204" pitchFamily="34" charset="0"/>
                <a:cs typeface="Arial" panose="020B0604020202020204" pitchFamily="34" charset="0"/>
              </a:rPr>
              <a:t>Convene an annual meeting to inform parents and family members of their rights to be involved in the Title I program; </a:t>
            </a:r>
            <a:r>
              <a:rPr lang="en-US" altLang="en-US" sz="2000" dirty="0">
                <a:solidFill>
                  <a:srgbClr val="002060"/>
                </a:solidFill>
                <a:latin typeface="Arial" panose="020B0604020202020204" pitchFamily="34" charset="0"/>
                <a:cs typeface="Arial" panose="020B0604020202020204" pitchFamily="34" charset="0"/>
              </a:rPr>
              <a:t>ClassDojo, Parents Conferences, RTL Meetings.</a:t>
            </a:r>
            <a:endParaRPr lang="en-US" altLang="en-US" sz="2000" dirty="0">
              <a:solidFill>
                <a:srgbClr val="00153E"/>
              </a:solidFill>
              <a:highlight>
                <a:srgbClr val="FFFF00"/>
              </a:highlight>
              <a:latin typeface="Arial" panose="020B0604020202020204" pitchFamily="34" charset="0"/>
              <a:cs typeface="Arial" panose="020B0604020202020204" pitchFamily="34" charset="0"/>
            </a:endParaRP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panose="020B0604020202020204" pitchFamily="34" charset="0"/>
                <a:cs typeface="Arial" panose="020B0604020202020204" pitchFamily="34" charset="0"/>
              </a:rPr>
              <a:t>Offer meetings at flexible times to maximize participation;</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Provide parents and family members with timely information about Title I programs; </a:t>
            </a:r>
            <a:r>
              <a:rPr lang="en-US" altLang="en-US" sz="2000" dirty="0">
                <a:solidFill>
                  <a:srgbClr val="002060"/>
                </a:solidFill>
                <a:latin typeface="Arial" charset="0"/>
                <a:ea typeface="Arial" charset="0"/>
                <a:cs typeface="Arial" charset="0"/>
              </a:rPr>
              <a:t>ClassDojo and Monthly Newsletters</a:t>
            </a:r>
          </a:p>
          <a:p>
            <a:pPr lvl="2" algn="just">
              <a:lnSpc>
                <a:spcPct val="120000"/>
              </a:lnSpc>
              <a:spcBef>
                <a:spcPts val="1000"/>
              </a:spcBef>
              <a:buFont typeface="Wingdings" panose="05000000000000000000" pitchFamily="2" charset="2"/>
              <a:buChar char="§"/>
              <a:defRPr/>
            </a:pPr>
            <a:endParaRPr lang="en-US" altLang="en-US" sz="2000" dirty="0">
              <a:solidFill>
                <a:srgbClr val="00153E"/>
              </a:solidFill>
              <a:highlight>
                <a:srgbClr val="FFFF00"/>
              </a:highlight>
              <a:latin typeface="Arial" panose="020B0604020202020204" pitchFamily="34" charset="0"/>
              <a:cs typeface="Arial" panose="020B0604020202020204" pitchFamily="34" charset="0"/>
            </a:endParaRPr>
          </a:p>
          <a:p>
            <a:pPr lvl="2" algn="just">
              <a:lnSpc>
                <a:spcPct val="120000"/>
              </a:lnSpc>
              <a:spcBef>
                <a:spcPts val="1000"/>
              </a:spcBef>
              <a:buFont typeface="Wingdings" panose="05000000000000000000" pitchFamily="2" charset="2"/>
              <a:buChar char="§"/>
              <a:defRPr/>
            </a:pPr>
            <a:endParaRPr lang="en-US" altLang="en-US" sz="2000"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2523" y="119591"/>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8F231A34-05CC-3C7B-AF0B-2646697D54B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61509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Involve parents and families in the process of planning, reviewing, and improving documents required by the Title I Program and schoolwide activities in an organized and ongoing timely manner;</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Assist parents and families in understanding academic content standards, assessments, and how to monitor and improve the  academic achievement of their children; and </a:t>
            </a:r>
            <a:r>
              <a:rPr lang="en-US" altLang="en-US" sz="2000" dirty="0">
                <a:solidFill>
                  <a:srgbClr val="002060"/>
                </a:solidFill>
                <a:latin typeface="Arial" charset="0"/>
                <a:ea typeface="Arial" charset="0"/>
                <a:cs typeface="Arial" charset="0"/>
              </a:rPr>
              <a:t>we will be available for parent conferences and meetings</a:t>
            </a:r>
            <a:endParaRPr lang="en-US" altLang="en-US" sz="2000" kern="0" dirty="0">
              <a:solidFill>
                <a:srgbClr val="00153E"/>
              </a:solidFill>
              <a:highlight>
                <a:srgbClr val="FFFF00"/>
              </a:highlight>
              <a:latin typeface="Arial" charset="0"/>
              <a:ea typeface="Arial" charset="0"/>
              <a:cs typeface="Arial" charset="0"/>
            </a:endParaRP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Provide training to assist parents and families of students enrolled in schools implementing the Title I Schoolwide Program to improve academic achievement. </a:t>
            </a:r>
            <a:r>
              <a:rPr kumimoji="0" lang="en-US" altLang="en-US" sz="2100" b="0" i="0" u="none" strike="noStrike" kern="1200" cap="none" spc="0" normalizeH="0" baseline="0" noProof="0" dirty="0">
                <a:ln>
                  <a:noFill/>
                </a:ln>
                <a:solidFill>
                  <a:srgbClr val="002060"/>
                </a:solidFill>
                <a:effectLst/>
                <a:uLnTx/>
                <a:uFillTx/>
                <a:latin typeface="Arial" charset="0"/>
                <a:ea typeface="Arial" charset="0"/>
                <a:cs typeface="Arial" charset="0"/>
              </a:rPr>
              <a:t>We will offer in person and zoom meetings to meet the diverse needs of our parents</a:t>
            </a: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A43ED6BB-166B-E674-DD88-3F95D64442B1}"/>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9129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fontScale="92500"/>
          </a:bodyPr>
          <a:lstStyle/>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Each Title I school must have a School-Parent Compact that is developed jointly by parents and school personnel.</a:t>
            </a:r>
          </a:p>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The compact sets out the responsibilities of the students, parents, and school staff in striving to raise student academic achievement. </a:t>
            </a:r>
          </a:p>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The compact will be discussed and amended during parent-teacher conferences and documented in a teacher communication log (K-5 only).</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0" marR="0" lvl="0" indent="0" algn="ctr" defTabSz="6858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rPr>
              <a:t>https://www.skywayelementary.org/wp-content/uploads/2023/10/2023-Parent-Compact.pdf</a:t>
            </a:r>
            <a:endPar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54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School-Parent Compact</a:t>
            </a:r>
          </a:p>
        </p:txBody>
      </p:sp>
      <p:pic>
        <p:nvPicPr>
          <p:cNvPr id="2" name="Picture 1">
            <a:extLst>
              <a:ext uri="{FF2B5EF4-FFF2-40B4-BE49-F238E27FC236}">
                <a16:creationId xmlns:a16="http://schemas.microsoft.com/office/drawing/2014/main" id="{A3678CBA-D299-76C9-381C-678059C184A2}"/>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04772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fontScale="92500"/>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does school and parent collaboration look like?</a:t>
            </a:r>
          </a:p>
          <a:p>
            <a:pPr lvl="2" algn="just">
              <a:lnSpc>
                <a:spcPct val="120000"/>
              </a:lnSpc>
              <a:spcBef>
                <a:spcPts val="1000"/>
              </a:spcBef>
              <a:buFont typeface="Wingdings" panose="05000000000000000000" pitchFamily="2" charset="2"/>
              <a:buChar char="§"/>
              <a:defRPr/>
            </a:pPr>
            <a:r>
              <a:rPr lang="en-US" altLang="en-US" sz="2000" dirty="0">
                <a:solidFill>
                  <a:schemeClr val="tx2"/>
                </a:solidFill>
                <a:latin typeface="Arial" charset="0"/>
                <a:ea typeface="Arial" charset="0"/>
                <a:cs typeface="Arial" charset="0"/>
              </a:rPr>
              <a:t>Our school offers activities, training sessions, workshops, and parent/teacher conferences at flexible meeting times </a:t>
            </a:r>
            <a:r>
              <a:rPr lang="en-US" sz="2000" dirty="0">
                <a:solidFill>
                  <a:schemeClr val="tx2"/>
                </a:solidFill>
                <a:latin typeface="Arial" panose="020B0604020202020204" pitchFamily="34" charset="0"/>
                <a:cs typeface="Arial" panose="020B0604020202020204" pitchFamily="34" charset="0"/>
              </a:rPr>
              <a:t>5000 Role Model Tie Tying ceremony, Hispanic Heritage Show, Science Parent Meeting </a:t>
            </a:r>
            <a:r>
              <a:rPr lang="en-US" altLang="en-US" sz="2000" dirty="0">
                <a:solidFill>
                  <a:schemeClr val="tx2"/>
                </a:solidFill>
                <a:latin typeface="Arial" charset="0"/>
                <a:ea typeface="Arial" charset="0"/>
                <a:cs typeface="Arial" charset="0"/>
              </a:rPr>
              <a:t>and a Parent Resource Center/Area;</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School and parent partnerships are built within advisory councils such as the Educational Excellence School Advisory Council (EESAC), the Title I District Advisory Council (DAC), and the North Region Parent Advisory Council (PAC); and</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Title I DAC and Region PAC members are representatives of parents who consult with the District Title I DAC on the planning and implementation of the Title I Schoolwide Program.</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a:t>
            </a:r>
          </a:p>
        </p:txBody>
      </p:sp>
      <p:pic>
        <p:nvPicPr>
          <p:cNvPr id="2" name="Picture 1">
            <a:extLst>
              <a:ext uri="{FF2B5EF4-FFF2-40B4-BE49-F238E27FC236}">
                <a16:creationId xmlns:a16="http://schemas.microsoft.com/office/drawing/2014/main" id="{7850352F-A620-9C6E-FBE2-C7D144D26BB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92734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3" y="1891429"/>
            <a:ext cx="7057860"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The school conducts elections for Title I DAC/PAC Representatives.</a:t>
            </a:r>
          </a:p>
          <a:p>
            <a:pPr lvl="1" algn="just">
              <a:lnSpc>
                <a:spcPct val="120000"/>
              </a:lnSpc>
              <a:spcBef>
                <a:spcPts val="1000"/>
              </a:spcBef>
              <a:buFont typeface="Wingdings" panose="05000000000000000000" pitchFamily="2" charset="2"/>
              <a:buChar char="Ø"/>
            </a:pPr>
            <a:endPar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r>
              <a:rPr lang="en-US" altLang="en-US" sz="2000" b="1" dirty="0">
                <a:solidFill>
                  <a:srgbClr val="00153E"/>
                </a:solidFill>
                <a:latin typeface="Arial" charset="0"/>
                <a:ea typeface="Arial" charset="0"/>
                <a:cs typeface="Arial" charset="0"/>
                <a:hlinkClick r:id="rId3"/>
              </a:rPr>
              <a:t>Title I DAC/PAC Representatives (FM 6996)</a:t>
            </a:r>
            <a:endParaRPr lang="en-US" altLang="en-US" sz="2000" b="1" dirty="0">
              <a:solidFill>
                <a:srgbClr val="00153E"/>
              </a:solidFill>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153E"/>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 (Cont’d.)</a:t>
            </a:r>
          </a:p>
        </p:txBody>
      </p:sp>
      <p:pic>
        <p:nvPicPr>
          <p:cNvPr id="2" name="Picture 1">
            <a:extLst>
              <a:ext uri="{FF2B5EF4-FFF2-40B4-BE49-F238E27FC236}">
                <a16:creationId xmlns:a16="http://schemas.microsoft.com/office/drawing/2014/main" id="{02ACFB9A-BBB8-CE98-9156-51FF9369AB26}"/>
              </a:ext>
            </a:extLst>
          </p:cNvPr>
          <p:cNvPicPr>
            <a:picLocks/>
          </p:cNvPicPr>
          <p:nvPr/>
        </p:nvPicPr>
        <p:blipFill>
          <a:blip r:embed="rId4"/>
          <a:stretch>
            <a:fillRect/>
          </a:stretch>
        </p:blipFill>
        <p:spPr>
          <a:xfrm>
            <a:off x="0" y="5907660"/>
            <a:ext cx="1618385" cy="813816"/>
          </a:xfrm>
          <a:prstGeom prst="rect">
            <a:avLst/>
          </a:prstGeom>
        </p:spPr>
      </p:pic>
      <p:pic>
        <p:nvPicPr>
          <p:cNvPr id="6" name="Picture 5">
            <a:extLst>
              <a:ext uri="{FF2B5EF4-FFF2-40B4-BE49-F238E27FC236}">
                <a16:creationId xmlns:a16="http://schemas.microsoft.com/office/drawing/2014/main" id="{293C0A0D-5022-27CB-0A2D-6D8D943E4680}"/>
              </a:ext>
            </a:extLst>
          </p:cNvPr>
          <p:cNvPicPr>
            <a:picLocks noChangeAspect="1"/>
          </p:cNvPicPr>
          <p:nvPr/>
        </p:nvPicPr>
        <p:blipFill>
          <a:blip r:embed="rId5"/>
          <a:stretch>
            <a:fillRect/>
          </a:stretch>
        </p:blipFill>
        <p:spPr>
          <a:xfrm>
            <a:off x="8228012" y="1664918"/>
            <a:ext cx="3449108" cy="4583482"/>
          </a:xfrm>
          <a:prstGeom prst="rect">
            <a:avLst/>
          </a:prstGeom>
        </p:spPr>
      </p:pic>
    </p:spTree>
    <p:extLst>
      <p:ext uri="{BB962C8B-B14F-4D97-AF65-F5344CB8AC3E}">
        <p14:creationId xmlns:p14="http://schemas.microsoft.com/office/powerpoint/2010/main" val="149209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is our School Improvement Process (SIP)?</a:t>
            </a:r>
            <a:r>
              <a:rPr lang="en-US" altLang="en-US" sz="2800" dirty="0">
                <a:solidFill>
                  <a:srgbClr val="00153E"/>
                </a:solidFill>
                <a:latin typeface="Arial" charset="0"/>
                <a:ea typeface="Arial" charset="0"/>
                <a:cs typeface="Arial" charset="0"/>
              </a:rPr>
              <a:t> </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dirty="0">
                <a:solidFill>
                  <a:srgbClr val="00153E"/>
                </a:solidFill>
                <a:latin typeface="Arial" charset="0"/>
                <a:ea typeface="Arial" charset="0"/>
                <a:cs typeface="Arial" charset="0"/>
              </a:rPr>
              <a:t>The School Improvement Process (SIP) at </a:t>
            </a:r>
            <a:r>
              <a:rPr lang="en-US" altLang="en-US" sz="2000" dirty="0">
                <a:solidFill>
                  <a:srgbClr val="002060"/>
                </a:solidFill>
                <a:latin typeface="Arial" panose="020B0604020202020204" pitchFamily="34" charset="0"/>
                <a:ea typeface="Arial" charset="0"/>
                <a:cs typeface="Arial" panose="020B0604020202020204" pitchFamily="34" charset="0"/>
              </a:rPr>
              <a:t>Dr. Frederica S Wilson/Skyway Elementary </a:t>
            </a:r>
            <a:r>
              <a:rPr lang="en-US" altLang="en-US" sz="2000" dirty="0">
                <a:solidFill>
                  <a:srgbClr val="00153E"/>
                </a:solidFill>
                <a:latin typeface="Arial" charset="0"/>
                <a:ea typeface="Arial" charset="0"/>
                <a:cs typeface="Arial" charset="0"/>
              </a:rPr>
              <a:t>is the process to develop a plan with all stakeholders to be utilized by our school to review data, set goals, create an action plan and monitor progress. </a:t>
            </a: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18</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54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Improvement Process (SIP)</a:t>
            </a:r>
          </a:p>
        </p:txBody>
      </p:sp>
      <p:pic>
        <p:nvPicPr>
          <p:cNvPr id="9" name="Picture 8">
            <a:extLst>
              <a:ext uri="{FF2B5EF4-FFF2-40B4-BE49-F238E27FC236}">
                <a16:creationId xmlns:a16="http://schemas.microsoft.com/office/drawing/2014/main" id="{2BB065F0-7488-4218-9CA5-32C328DC0A9D}"/>
              </a:ext>
            </a:extLst>
          </p:cNvPr>
          <p:cNvPicPr>
            <a:picLocks noChangeAspect="1"/>
          </p:cNvPicPr>
          <p:nvPr/>
        </p:nvPicPr>
        <p:blipFill>
          <a:blip r:embed="rId3"/>
          <a:stretch>
            <a:fillRect/>
          </a:stretch>
        </p:blipFill>
        <p:spPr>
          <a:xfrm>
            <a:off x="4037012" y="3774875"/>
            <a:ext cx="4953000" cy="2795147"/>
          </a:xfrm>
          <a:prstGeom prst="rect">
            <a:avLst/>
          </a:prstGeom>
        </p:spPr>
      </p:pic>
      <p:pic>
        <p:nvPicPr>
          <p:cNvPr id="2" name="Picture 1">
            <a:extLst>
              <a:ext uri="{FF2B5EF4-FFF2-40B4-BE49-F238E27FC236}">
                <a16:creationId xmlns:a16="http://schemas.microsoft.com/office/drawing/2014/main" id="{E1DDBDB9-17E4-92AB-13BE-E8D4F5A04C48}"/>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45369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600200"/>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School’s Goal for 2024-2025</a:t>
            </a:r>
            <a:endParaRPr lang="en-US" altLang="en-US" sz="2000" b="1" dirty="0">
              <a:solidFill>
                <a:srgbClr val="00153E"/>
              </a:solidFill>
              <a:highlight>
                <a:srgbClr val="FFFF00"/>
              </a:highlight>
              <a:latin typeface="Arial" charset="0"/>
              <a:ea typeface="Arial" charset="0"/>
              <a:cs typeface="Arial"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153E"/>
              </a:solidFill>
              <a:effectLst/>
              <a:highlight>
                <a:srgbClr val="FFFF00"/>
              </a:highlight>
              <a:uLnTx/>
              <a:uFillTx/>
              <a:latin typeface="Arial" charset="0"/>
              <a:ea typeface="Arial" charset="0"/>
              <a:cs typeface="Arial" charset="0"/>
            </a:endParaRP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uLnTx/>
                <a:uFillTx/>
                <a:latin typeface="Arial"/>
                <a:ea typeface="+mn-ea"/>
                <a:cs typeface="Arial"/>
              </a:rPr>
              <a:t>ELA: 	       From </a:t>
            </a:r>
            <a:r>
              <a:rPr kumimoji="0" lang="en-US" sz="2000" b="1" i="0" u="sng" strike="noStrike" kern="1200" cap="none" spc="0" normalizeH="0" baseline="0" noProof="0" dirty="0">
                <a:ln>
                  <a:noFill/>
                </a:ln>
                <a:solidFill>
                  <a:srgbClr val="00153E"/>
                </a:solidFill>
                <a:effectLst/>
                <a:uLnTx/>
                <a:uFillTx/>
                <a:latin typeface="Arial"/>
                <a:ea typeface="+mn-ea"/>
                <a:cs typeface="Arial"/>
              </a:rPr>
              <a:t>74.36%</a:t>
            </a:r>
            <a:r>
              <a:rPr lang="en-US" sz="2000" b="1" u="sng" dirty="0">
                <a:solidFill>
                  <a:srgbClr val="00153E"/>
                </a:solidFill>
                <a:latin typeface="Arial"/>
                <a:cs typeface="Arial"/>
              </a:rPr>
              <a:t> </a:t>
            </a:r>
            <a:r>
              <a:rPr kumimoji="0" lang="en-US" sz="2000" b="1" i="0" u="none" strike="noStrike" kern="1200" cap="none" spc="0" normalizeH="0" baseline="0" noProof="0" dirty="0">
                <a:ln>
                  <a:noFill/>
                </a:ln>
                <a:solidFill>
                  <a:srgbClr val="00153E"/>
                </a:solidFill>
                <a:effectLst/>
                <a:uLnTx/>
                <a:uFillTx/>
                <a:latin typeface="Arial"/>
                <a:ea typeface="+mn-ea"/>
                <a:cs typeface="Arial"/>
              </a:rPr>
              <a:t>to </a:t>
            </a:r>
            <a:r>
              <a:rPr kumimoji="0" lang="en-US" sz="2000" b="1" i="0" u="sng" strike="noStrike" kern="1200" cap="none" spc="0" normalizeH="0" baseline="0" noProof="0" dirty="0">
                <a:ln>
                  <a:noFill/>
                </a:ln>
                <a:solidFill>
                  <a:srgbClr val="00153E"/>
                </a:solidFill>
                <a:effectLst/>
                <a:uLnTx/>
                <a:uFillTx/>
                <a:latin typeface="Arial"/>
                <a:ea typeface="+mn-ea"/>
                <a:cs typeface="Arial"/>
              </a:rPr>
              <a:t>76%</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Math:       From </a:t>
            </a:r>
            <a:r>
              <a:rPr kumimoji="0" lang="en-US" sz="2000" b="1" i="0" u="sng" strike="noStrike" kern="1200" cap="none" spc="0" normalizeH="0" baseline="0" noProof="0" dirty="0">
                <a:ln>
                  <a:noFill/>
                </a:ln>
                <a:solidFill>
                  <a:srgbClr val="00153E"/>
                </a:solidFill>
                <a:effectLst/>
                <a:uLnTx/>
                <a:uFillTx/>
                <a:latin typeface="Arial"/>
                <a:ea typeface="+mn-ea"/>
                <a:cs typeface="Arial"/>
              </a:rPr>
              <a:t>73.42%</a:t>
            </a:r>
            <a:r>
              <a:rPr lang="en-US" sz="2000" b="1" u="sng" dirty="0">
                <a:solidFill>
                  <a:srgbClr val="00153E"/>
                </a:solidFill>
                <a:latin typeface="Arial"/>
                <a:cs typeface="Arial"/>
              </a:rPr>
              <a:t> </a:t>
            </a:r>
            <a:r>
              <a:rPr kumimoji="0" lang="en-US" sz="2000" b="1" i="0" u="none" strike="noStrike" kern="1200" cap="none" spc="0" normalizeH="0" baseline="0" noProof="0" dirty="0">
                <a:ln>
                  <a:noFill/>
                </a:ln>
                <a:solidFill>
                  <a:srgbClr val="00153E"/>
                </a:solidFill>
                <a:effectLst/>
                <a:uLnTx/>
                <a:uFillTx/>
                <a:latin typeface="Arial"/>
                <a:ea typeface="+mn-ea"/>
                <a:cs typeface="Arial"/>
              </a:rPr>
              <a:t>to </a:t>
            </a:r>
            <a:r>
              <a:rPr kumimoji="0" lang="en-US" sz="2000" b="1" u="sng" strike="noStrike" kern="1200" cap="none" spc="0" normalizeH="0" baseline="0" noProof="0" dirty="0">
                <a:ln>
                  <a:noFill/>
                </a:ln>
                <a:solidFill>
                  <a:srgbClr val="00153E"/>
                </a:solidFill>
                <a:effectLst/>
                <a:uLnTx/>
                <a:uFillTx/>
                <a:latin typeface="Arial"/>
                <a:ea typeface="+mn-ea"/>
                <a:cs typeface="Arial"/>
              </a:rPr>
              <a:t>76%</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Science:  From </a:t>
            </a:r>
            <a:r>
              <a:rPr kumimoji="0" lang="en-US" sz="2000" b="1" i="0" u="sng" strike="noStrike" kern="1200" cap="none" spc="0" normalizeH="0" baseline="0" noProof="0" dirty="0">
                <a:ln>
                  <a:noFill/>
                </a:ln>
                <a:solidFill>
                  <a:srgbClr val="00153E"/>
                </a:solidFill>
                <a:effectLst/>
                <a:uLnTx/>
                <a:uFillTx/>
                <a:latin typeface="Arial"/>
                <a:ea typeface="+mn-ea"/>
                <a:cs typeface="Arial"/>
              </a:rPr>
              <a:t>58%</a:t>
            </a:r>
            <a:r>
              <a:rPr lang="en-US" sz="2000" b="1" u="sng" dirty="0">
                <a:solidFill>
                  <a:srgbClr val="00153E"/>
                </a:solidFill>
                <a:latin typeface="Arial"/>
                <a:cs typeface="Arial"/>
              </a:rPr>
              <a:t> </a:t>
            </a:r>
            <a:r>
              <a:rPr kumimoji="0" lang="en-US" sz="2000" b="1" i="0" u="none" strike="noStrike" kern="1200" cap="none" spc="0" normalizeH="0" baseline="0" noProof="0" dirty="0">
                <a:ln>
                  <a:noFill/>
                </a:ln>
                <a:solidFill>
                  <a:srgbClr val="00153E"/>
                </a:solidFill>
                <a:effectLst/>
                <a:uLnTx/>
                <a:uFillTx/>
                <a:latin typeface="Arial"/>
                <a:ea typeface="+mn-ea"/>
                <a:cs typeface="Arial"/>
              </a:rPr>
              <a:t>to </a:t>
            </a:r>
            <a:r>
              <a:rPr kumimoji="0" lang="en-US" sz="2000" b="1" i="0" u="sng" strike="noStrike" kern="1200" cap="none" spc="0" normalizeH="0" baseline="0" noProof="0" dirty="0">
                <a:ln>
                  <a:noFill/>
                </a:ln>
                <a:solidFill>
                  <a:srgbClr val="00153E"/>
                </a:solidFill>
                <a:effectLst/>
                <a:uLnTx/>
                <a:uFillTx/>
                <a:latin typeface="Arial"/>
                <a:ea typeface="+mn-ea"/>
                <a:cs typeface="Arial"/>
              </a:rPr>
              <a:t>65%</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rgbClr val="00153E"/>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rgbClr val="00153E"/>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19</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990600" y="38100"/>
            <a:ext cx="10361612"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a:t>
            </a:r>
          </a:p>
        </p:txBody>
      </p:sp>
      <p:sp>
        <p:nvSpPr>
          <p:cNvPr id="5" name="Rectangle 5">
            <a:extLst>
              <a:ext uri="{FF2B5EF4-FFF2-40B4-BE49-F238E27FC236}">
                <a16:creationId xmlns:a16="http://schemas.microsoft.com/office/drawing/2014/main" id="{7AA6C776-C6C6-00A7-15DE-FB24162D3878}"/>
              </a:ext>
            </a:extLst>
          </p:cNvPr>
          <p:cNvSpPr txBox="1">
            <a:spLocks noChangeArrowheads="1"/>
          </p:cNvSpPr>
          <p:nvPr/>
        </p:nvSpPr>
        <p:spPr bwMode="auto">
          <a:xfrm>
            <a:off x="1674812" y="5927937"/>
            <a:ext cx="9677400" cy="131106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eaLnBrk="1" hangingPunct="1">
              <a:lnSpc>
                <a:spcPct val="150000"/>
              </a:lnSpc>
              <a:spcBef>
                <a:spcPts val="0"/>
              </a:spcBef>
              <a:buNone/>
            </a:pPr>
            <a:endParaRPr lang="en-US" sz="2200" kern="0" dirty="0">
              <a:solidFill>
                <a:schemeClr val="accent1">
                  <a:lumMod val="50000"/>
                </a:schemeClr>
              </a:solidFill>
              <a:latin typeface="Arial" panose="020B0604020202020204" pitchFamily="34" charset="0"/>
              <a:cs typeface="Arial" panose="020B0604020202020204" pitchFamily="34" charset="0"/>
            </a:endParaRPr>
          </a:p>
          <a:p>
            <a:pPr marL="0" lvl="0" indent="0" eaLnBrk="1" hangingPunct="1">
              <a:lnSpc>
                <a:spcPct val="150000"/>
              </a:lnSpc>
              <a:spcBef>
                <a:spcPts val="0"/>
              </a:spcBef>
              <a:buNone/>
            </a:pPr>
            <a:endParaRPr lang="en-US" sz="800" kern="0" dirty="0">
              <a:solidFill>
                <a:schemeClr val="accent1">
                  <a:lumMod val="50000"/>
                </a:schemeClr>
              </a:solidFill>
              <a:latin typeface="Arial" panose="020B0604020202020204" pitchFamily="34" charset="0"/>
              <a:cs typeface="Arial" panose="020B0604020202020204" pitchFamily="34" charset="0"/>
            </a:endParaRPr>
          </a:p>
          <a:p>
            <a:pPr marL="0" lvl="0" indent="0" eaLnBrk="1" hangingPunct="1">
              <a:lnSpc>
                <a:spcPct val="150000"/>
              </a:lnSpc>
              <a:spcBef>
                <a:spcPts val="0"/>
              </a:spcBef>
              <a:buNone/>
            </a:pPr>
            <a:endParaRPr lang="en-US" sz="2400" kern="0" dirty="0">
              <a:solidFill>
                <a:schemeClr val="accent1">
                  <a:lumMod val="50000"/>
                </a:schemeClr>
              </a:solidFill>
              <a:highlight>
                <a:srgbClr val="FFFF00"/>
              </a:highligh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15EC6E6-FEAD-0044-1B28-8DB66A3F8CA8}"/>
              </a:ext>
            </a:extLst>
          </p:cNvPr>
          <p:cNvPicPr>
            <a:picLocks/>
          </p:cNvPicPr>
          <p:nvPr/>
        </p:nvPicPr>
        <p:blipFill>
          <a:blip r:embed="rId3"/>
          <a:stretch>
            <a:fillRect/>
          </a:stretch>
        </p:blipFill>
        <p:spPr>
          <a:xfrm>
            <a:off x="0" y="5907660"/>
            <a:ext cx="1618385" cy="813816"/>
          </a:xfrm>
          <a:prstGeom prst="rect">
            <a:avLst/>
          </a:prstGeom>
        </p:spPr>
      </p:pic>
      <p:pic>
        <p:nvPicPr>
          <p:cNvPr id="3" name="Picture 2">
            <a:extLst>
              <a:ext uri="{FF2B5EF4-FFF2-40B4-BE49-F238E27FC236}">
                <a16:creationId xmlns:a16="http://schemas.microsoft.com/office/drawing/2014/main" id="{75439DD3-BF80-C70C-2D1C-90698126DA4C}"/>
              </a:ext>
            </a:extLst>
          </p:cNvPr>
          <p:cNvPicPr>
            <a:picLocks noChangeAspect="1"/>
          </p:cNvPicPr>
          <p:nvPr/>
        </p:nvPicPr>
        <p:blipFill>
          <a:blip r:embed="rId4"/>
          <a:stretch>
            <a:fillRect/>
          </a:stretch>
        </p:blipFill>
        <p:spPr>
          <a:xfrm>
            <a:off x="2705590" y="4011859"/>
            <a:ext cx="6777643" cy="1941784"/>
          </a:xfrm>
          <a:prstGeom prst="rect">
            <a:avLst/>
          </a:prstGeom>
        </p:spPr>
      </p:pic>
    </p:spTree>
    <p:extLst>
      <p:ext uri="{BB962C8B-B14F-4D97-AF65-F5344CB8AC3E}">
        <p14:creationId xmlns:p14="http://schemas.microsoft.com/office/powerpoint/2010/main" val="41541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noRot="1" noMove="1" noResize="1" noEditPoints="1" noAdjustHandles="1" noChangeArrowheads="1" noChangeShapeType="1"/>
          </p:cNvSpPr>
          <p:nvPr>
            <p:ph idx="1"/>
          </p:nvPr>
        </p:nvSpPr>
        <p:spPr>
          <a:xfrm>
            <a:off x="989012" y="1701800"/>
            <a:ext cx="10920704" cy="4470400"/>
          </a:xfrm>
        </p:spPr>
        <p:txBody>
          <a:bodyPr rIns="182880">
            <a:normAutofit/>
          </a:bodyPr>
          <a:lstStyle/>
          <a:p>
            <a:pPr>
              <a:buFont typeface="Wingdings" panose="05000000000000000000" pitchFamily="2" charset="2"/>
              <a:buChar char="Ø"/>
            </a:pPr>
            <a:r>
              <a:rPr lang="en-US" sz="2500" b="1" dirty="0">
                <a:solidFill>
                  <a:srgbClr val="00153E"/>
                </a:solidFill>
                <a:latin typeface="Arial" panose="020B0604020202020204" pitchFamily="34" charset="0"/>
                <a:cs typeface="Arial" panose="020B0604020202020204" pitchFamily="34" charset="0"/>
              </a:rPr>
              <a:t>Agenda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Meet Your School Team</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All About Title I</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Coordination with Other Federal Programs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District-level Parent and Family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School-level Parent and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School-Parent Compact</a:t>
            </a:r>
          </a:p>
        </p:txBody>
      </p:sp>
      <p:sp>
        <p:nvSpPr>
          <p:cNvPr id="13" name="Title 12"/>
          <p:cNvSpPr>
            <a:spLocks noGrp="1"/>
          </p:cNvSpPr>
          <p:nvPr>
            <p:ph type="title"/>
          </p:nvPr>
        </p:nvSpPr>
        <p:spPr>
          <a:xfrm>
            <a:off x="-1" y="-244476"/>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a:t>
            </a:fld>
            <a:endParaRPr lang="en-US"/>
          </a:p>
        </p:txBody>
      </p:sp>
      <p:pic>
        <p:nvPicPr>
          <p:cNvPr id="2" name="Picture 1">
            <a:extLst>
              <a:ext uri="{FF2B5EF4-FFF2-40B4-BE49-F238E27FC236}">
                <a16:creationId xmlns:a16="http://schemas.microsoft.com/office/drawing/2014/main" id="{A2762E98-38D1-6A7B-E43A-5CDB0837E7DD}"/>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How do we use our school achievement data?</a:t>
            </a:r>
            <a:endParaRPr lang="en-US" altLang="en-US" sz="2800" dirty="0">
              <a:solidFill>
                <a:srgbClr val="00153E"/>
              </a:solidFill>
              <a:latin typeface="Arial" charset="0"/>
              <a:ea typeface="Arial" charset="0"/>
              <a:cs typeface="Arial" charset="0"/>
            </a:endParaRP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school uses data to align the curriculum to State and District academic standards.</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instructional practices are adjusted based on the findings of the assessment data.</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For further details about our school achievement data, we invite you to attend the EESAC meetings throughout the school year.</a:t>
            </a:r>
            <a:endParaRPr kumimoji="0" lang="en-US" altLang="en-US" sz="2000" i="0" u="none" strike="noStrike" kern="1200" cap="none" spc="0" normalizeH="0" baseline="0" noProof="0" dirty="0">
              <a:ln>
                <a:noFill/>
              </a:ln>
              <a:solidFill>
                <a:srgbClr val="00153E"/>
              </a:solidFill>
              <a:effectLst/>
              <a:uLnTx/>
              <a:uFillTx/>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20</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 (Cont’d.)</a:t>
            </a:r>
          </a:p>
        </p:txBody>
      </p:sp>
      <p:pic>
        <p:nvPicPr>
          <p:cNvPr id="2" name="Picture 1">
            <a:extLst>
              <a:ext uri="{FF2B5EF4-FFF2-40B4-BE49-F238E27FC236}">
                <a16:creationId xmlns:a16="http://schemas.microsoft.com/office/drawing/2014/main" id="{32BACEC3-5F3D-DAF5-8648-0B4F6236112C}"/>
              </a:ext>
            </a:extLst>
          </p:cNvPr>
          <p:cNvPicPr>
            <a:picLocks noChangeAspect="1"/>
          </p:cNvPicPr>
          <p:nvPr/>
        </p:nvPicPr>
        <p:blipFill>
          <a:blip r:embed="rId3"/>
          <a:stretch>
            <a:fillRect/>
          </a:stretch>
        </p:blipFill>
        <p:spPr>
          <a:xfrm>
            <a:off x="4808618" y="5052682"/>
            <a:ext cx="2417837" cy="1649123"/>
          </a:xfrm>
          <a:prstGeom prst="rect">
            <a:avLst/>
          </a:prstGeom>
        </p:spPr>
      </p:pic>
      <p:pic>
        <p:nvPicPr>
          <p:cNvPr id="3" name="Picture 2">
            <a:extLst>
              <a:ext uri="{FF2B5EF4-FFF2-40B4-BE49-F238E27FC236}">
                <a16:creationId xmlns:a16="http://schemas.microsoft.com/office/drawing/2014/main" id="{AFB1491A-4988-AF37-FBDC-F72459D9EBEB}"/>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11224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295400"/>
            <a:ext cx="10514251" cy="5638800"/>
          </a:xfrm>
        </p:spPr>
        <p:txBody>
          <a:bodyPr>
            <a:normAutofit fontScale="25000" lnSpcReduction="20000"/>
          </a:bodyPr>
          <a:lstStyle/>
          <a:p>
            <a:pPr lvl="1" algn="just">
              <a:lnSpc>
                <a:spcPct val="130000"/>
              </a:lnSpc>
              <a:spcBef>
                <a:spcPts val="1000"/>
              </a:spcBef>
              <a:buFont typeface="Wingdings" panose="05000000000000000000" pitchFamily="2" charset="2"/>
              <a:buChar char="§"/>
            </a:pPr>
            <a:r>
              <a:rPr kumimoji="0" lang="en-US" altLang="en-US" sz="10000" i="0" u="none" strike="noStrike" kern="1200" cap="none" spc="0" normalizeH="0" baseline="0" noProof="0" dirty="0">
                <a:ln>
                  <a:noFill/>
                </a:ln>
                <a:solidFill>
                  <a:srgbClr val="00153E"/>
                </a:solidFill>
                <a:effectLst/>
                <a:uLnTx/>
                <a:uFillTx/>
                <a:latin typeface="Arial" charset="0"/>
                <a:ea typeface="Arial" charset="0"/>
                <a:cs typeface="Arial" charset="0"/>
              </a:rPr>
              <a:t>Parents have the right to request and receive timely information regarding the professional qualifications of their child’s teachers and paraprofessionals.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must be notified if their child is assigned to, or taught by, a teacher who does not meet state certification requirements for the grade level or subject area for four (4) or more consecutive weeks.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should be provided information regarding the level of academic achievement of their child on State required academic assessments. </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To the extent that it is feasible, information must be in a language that parents can understand.</a:t>
            </a:r>
            <a:endParaRPr lang="en-US" altLang="en-US" sz="10000"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286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Right-to-Know</a:t>
            </a:r>
          </a:p>
        </p:txBody>
      </p:sp>
      <p:pic>
        <p:nvPicPr>
          <p:cNvPr id="2" name="Picture 1">
            <a:extLst>
              <a:ext uri="{FF2B5EF4-FFF2-40B4-BE49-F238E27FC236}">
                <a16:creationId xmlns:a16="http://schemas.microsoft.com/office/drawing/2014/main" id="{B780F672-8473-2AF9-5048-5F512D7CB2F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31977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Please complete the 2024-2025 Title I School-level Parent and Family Engagement Survey distributed today.</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The results of this survey will be utilized to help in the development of the School-level Title I Parent and Family Engagement Plan (PFEP), and to plan future parent and family engagement activities, events, and workshops at </a:t>
            </a:r>
            <a:r>
              <a:rPr lang="en-US" altLang="en-US" sz="2500" dirty="0">
                <a:solidFill>
                  <a:srgbClr val="00153E"/>
                </a:solidFill>
                <a:latin typeface="Arial" charset="0"/>
                <a:ea typeface="Arial" charset="0"/>
                <a:cs typeface="Arial" charset="0"/>
              </a:rPr>
              <a:t>Dr. Frederica S. Wilson/Skyway Elementary</a:t>
            </a: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a:t>
            </a:r>
          </a:p>
          <a:p>
            <a:pPr marL="426645" lvl="1" indent="0">
              <a:buNone/>
            </a:pPr>
            <a:endParaRPr lang="en-US" altLang="en-US" sz="2800" dirty="0">
              <a:solidFill>
                <a:schemeClr val="tx1"/>
              </a:solidFill>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22</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School-level Parent and Family Engagement Survey</a:t>
            </a:r>
          </a:p>
        </p:txBody>
      </p:sp>
      <p:pic>
        <p:nvPicPr>
          <p:cNvPr id="8" name="Picture 7" descr="A clipboard with a pencil and checklist&#10;&#10;Description automatically generated">
            <a:extLst>
              <a:ext uri="{FF2B5EF4-FFF2-40B4-BE49-F238E27FC236}">
                <a16:creationId xmlns:a16="http://schemas.microsoft.com/office/drawing/2014/main" id="{1761346E-2A21-EF0A-10C5-235ED1D2D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812" y="5045076"/>
            <a:ext cx="1676400" cy="1676400"/>
          </a:xfrm>
          <a:prstGeom prst="rect">
            <a:avLst/>
          </a:prstGeom>
        </p:spPr>
      </p:pic>
      <p:pic>
        <p:nvPicPr>
          <p:cNvPr id="2" name="Picture 1">
            <a:extLst>
              <a:ext uri="{FF2B5EF4-FFF2-40B4-BE49-F238E27FC236}">
                <a16:creationId xmlns:a16="http://schemas.microsoft.com/office/drawing/2014/main" id="{7701DE94-21AD-ACDF-1E93-E08846CCEC7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88309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A student, parent or employee, who in good faith believes that the District has violated federal and state law pertaining to the delivery of Title I services and programs, may take action to resolve these allegations. </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More information can be found in the Parent and Family Engagement Section of the 2024-2025 Title I Procedures Manua</a:t>
            </a:r>
            <a:r>
              <a:rPr lang="en-US" altLang="en-US" sz="2500" dirty="0">
                <a:solidFill>
                  <a:srgbClr val="00153E"/>
                </a:solidFill>
                <a:latin typeface="Arial" charset="0"/>
                <a:ea typeface="Arial" charset="0"/>
                <a:cs typeface="Arial" charset="0"/>
              </a:rPr>
              <a:t>l, pages 14-15.</a:t>
            </a:r>
            <a:endParaRPr kumimoji="0" lang="en-US" altLang="en-US" sz="2500" i="0" u="none" kern="1200" cap="none" spc="0" normalizeH="0" baseline="0" noProof="0" dirty="0">
              <a:ln>
                <a:noFill/>
              </a:ln>
              <a:solidFill>
                <a:srgbClr val="00153E"/>
              </a:solidFill>
              <a:effectLst/>
              <a:uLnTx/>
              <a:uFillTx/>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Consultation and Complaint Procedures</a:t>
            </a:r>
          </a:p>
        </p:txBody>
      </p:sp>
      <p:sp>
        <p:nvSpPr>
          <p:cNvPr id="2" name="Content Placeholder 2">
            <a:extLst>
              <a:ext uri="{FF2B5EF4-FFF2-40B4-BE49-F238E27FC236}">
                <a16:creationId xmlns:a16="http://schemas.microsoft.com/office/drawing/2014/main" id="{AD8709A2-9D04-80F2-C20C-D712F4C54B1B}"/>
              </a:ext>
            </a:extLst>
          </p:cNvPr>
          <p:cNvSpPr txBox="1">
            <a:spLocks/>
          </p:cNvSpPr>
          <p:nvPr/>
        </p:nvSpPr>
        <p:spPr>
          <a:xfrm>
            <a:off x="1712237" y="5347745"/>
            <a:ext cx="9067800" cy="1053055"/>
          </a:xfrm>
          <a:prstGeom prst="rect">
            <a:avLst/>
          </a:prstGeom>
          <a:ln w="28575">
            <a:solidFill>
              <a:sysClr val="windowText" lastClr="000000"/>
            </a:solidFill>
          </a:ln>
        </p:spPr>
        <p:txBody>
          <a:bodyPr vert="horz" lIns="0" tIns="0" rIns="0" bIns="0" rtlCol="0">
            <a:normAutofit/>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 and Family Engagement Section of the 2024-2025 Title I Procedures Manual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2024-2025 Title I Procedures Manual</a:t>
            </a: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35E39C7-6FB5-5A27-71CE-1825E597469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7621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buFont typeface="Wingdings" panose="05000000000000000000" pitchFamily="2" charset="2"/>
              <a:buChar char="Ø"/>
            </a:pPr>
            <a:r>
              <a:rPr lang="en-US" altLang="en-US" sz="2500" b="1" dirty="0">
                <a:solidFill>
                  <a:srgbClr val="00153E"/>
                </a:solidFill>
                <a:latin typeface="Arial" charset="0"/>
                <a:ea typeface="Arial" charset="0"/>
                <a:cs typeface="Arial" charset="0"/>
              </a:rPr>
              <a:t>H</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ow can you contact our school?</a:t>
            </a:r>
          </a:p>
          <a:p>
            <a:pPr marL="426645" lvl="1" indent="0">
              <a:buNone/>
            </a:pPr>
            <a:endParaRPr lang="en-US" altLang="en-US" sz="2800" dirty="0">
              <a:solidFill>
                <a:schemeClr val="tx1"/>
              </a:solidFill>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None/>
              <a:tabLst/>
              <a:defRPr/>
            </a:pPr>
            <a:endParaRPr lang="en-US" altLang="en-US" sz="2000" b="1" dirty="0">
              <a:solidFill>
                <a:srgbClr val="000000"/>
              </a:solidFill>
              <a:highlight>
                <a:srgbClr val="FFFF00"/>
              </a:highlight>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Dr. Frederica S. Wilson/Skyway Elementary</a:t>
            </a:r>
          </a:p>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rPr>
              <a:t>        4555 NW 206th Terrace, Miami Gardens, Fl 33055          </a:t>
            </a:r>
          </a:p>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sz="2000" b="0" i="0" u="none" strike="noStrike" kern="0" cap="none" spc="0" normalizeH="0" baseline="0" noProof="0" dirty="0">
                <a:ln>
                  <a:noFill/>
                </a:ln>
                <a:solidFill>
                  <a:schemeClr val="tx2"/>
                </a:solidFill>
                <a:effectLst/>
                <a:uLnTx/>
                <a:uFillTx/>
                <a:latin typeface="Arial" charset="0"/>
                <a:ea typeface="Arial" charset="0"/>
                <a:cs typeface="Arial" charset="0"/>
              </a:rPr>
              <a:t>        </a:t>
            </a:r>
            <a:r>
              <a:rPr kumimoji="0" lang="en-US" altLang="en-US" sz="2000" b="1" i="0" u="none" strike="noStrike" kern="0" cap="none" spc="0" normalizeH="0" baseline="0" noProof="0" dirty="0">
                <a:ln>
                  <a:noFill/>
                </a:ln>
                <a:solidFill>
                  <a:schemeClr val="tx2"/>
                </a:solidFill>
                <a:effectLst/>
                <a:uLnTx/>
                <a:uFillTx/>
                <a:latin typeface="Arial" charset="0"/>
                <a:ea typeface="Arial" charset="0"/>
                <a:cs typeface="Arial" charset="0"/>
              </a:rPr>
              <a:t>https://www.skywayelementary.org/</a:t>
            </a:r>
          </a:p>
          <a:p>
            <a:pPr marL="0" marR="0" lvl="0" indent="0"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305-621-5838</a:t>
            </a:r>
          </a:p>
          <a:p>
            <a:pPr marL="0" marR="0" lvl="0" indent="0" defTabSz="914400" rtl="0" eaLnBrk="1" fontAlgn="base" latinLnBrk="0" hangingPunct="1">
              <a:lnSpc>
                <a:spcPct val="90000"/>
              </a:lnSpc>
              <a:spcBef>
                <a:spcPct val="20000"/>
              </a:spcBef>
              <a:spcAft>
                <a:spcPct val="0"/>
              </a:spcAft>
              <a:buClrTx/>
              <a:buSzTx/>
              <a:buNone/>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rPr>
              <a:t>        pr5081@dadeschools.net</a:t>
            </a:r>
            <a:r>
              <a:rPr lang="en-US" sz="2000" b="1" dirty="0">
                <a:solidFill>
                  <a:srgbClr val="000000"/>
                </a:solidFill>
                <a:latin typeface="Arial" charset="0"/>
                <a:cs typeface="Arial" charset="0"/>
              </a:rPr>
              <a:t>      </a:t>
            </a:r>
          </a:p>
          <a:p>
            <a:pPr marL="0" marR="0" lvl="0" indent="0" defTabSz="914400" rtl="0" eaLnBrk="1" fontAlgn="base" latinLnBrk="0" hangingPunct="1">
              <a:lnSpc>
                <a:spcPct val="90000"/>
              </a:lnSpc>
              <a:spcBef>
                <a:spcPct val="20000"/>
              </a:spcBef>
              <a:spcAft>
                <a:spcPct val="0"/>
              </a:spcAft>
              <a:buClrTx/>
              <a:buSzTx/>
              <a:buNone/>
              <a:tabLst/>
              <a:defRPr/>
            </a:pPr>
            <a:r>
              <a:rPr lang="en-US" sz="2000" b="1" dirty="0">
                <a:solidFill>
                  <a:srgbClr val="000000"/>
                </a:solidFill>
                <a:latin typeface="Arial" charset="0"/>
                <a:cs typeface="Arial" charset="0"/>
              </a:rPr>
              <a:t>        8:00 am to 4:00 pm  </a:t>
            </a:r>
          </a:p>
          <a:p>
            <a:pPr marL="0" marR="0" lvl="0" indent="0" defTabSz="914400" rtl="0" eaLnBrk="1" fontAlgn="base" latinLnBrk="0" hangingPunct="1">
              <a:lnSpc>
                <a:spcPct val="90000"/>
              </a:lnSpc>
              <a:spcBef>
                <a:spcPct val="20000"/>
              </a:spcBef>
              <a:spcAft>
                <a:spcPct val="0"/>
              </a:spcAft>
              <a:buClrTx/>
              <a:buSzTx/>
              <a:buNone/>
              <a:tabLst/>
              <a:defRPr/>
            </a:pPr>
            <a:endParaRPr lang="en-US" sz="2000" b="1" kern="0" dirty="0">
              <a:solidFill>
                <a:schemeClr val="accent1">
                  <a:lumMod val="5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Contact Information</a:t>
            </a:r>
          </a:p>
        </p:txBody>
      </p:sp>
      <p:pic>
        <p:nvPicPr>
          <p:cNvPr id="2" name="Picture 1">
            <a:extLst>
              <a:ext uri="{FF2B5EF4-FFF2-40B4-BE49-F238E27FC236}">
                <a16:creationId xmlns:a16="http://schemas.microsoft.com/office/drawing/2014/main" id="{F21CAE15-8149-FFE7-93F7-0FFB8EAC244F}"/>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5100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E022FC95-3959-7F08-4087-BFB86C6C1B65}"/>
              </a:ext>
            </a:extLst>
          </p:cNvPr>
          <p:cNvPicPr>
            <a:picLocks noChangeAspect="1"/>
          </p:cNvPicPr>
          <p:nvPr/>
        </p:nvPicPr>
        <p:blipFill>
          <a:blip r:embed="rId3"/>
          <a:stretch>
            <a:fillRect/>
          </a:stretch>
        </p:blipFill>
        <p:spPr>
          <a:xfrm>
            <a:off x="2208211" y="1752600"/>
            <a:ext cx="7928809" cy="4343400"/>
          </a:xfrm>
          <a:prstGeom prst="rect">
            <a:avLst/>
          </a:prstGeom>
        </p:spPr>
      </p:pic>
      <p:pic>
        <p:nvPicPr>
          <p:cNvPr id="2" name="Picture 1">
            <a:extLst>
              <a:ext uri="{FF2B5EF4-FFF2-40B4-BE49-F238E27FC236}">
                <a16:creationId xmlns:a16="http://schemas.microsoft.com/office/drawing/2014/main" id="{255969A6-7582-1CCB-8AF1-B3BAB3319419}"/>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824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Comments/Feedback</a:t>
            </a:r>
          </a:p>
        </p:txBody>
      </p:sp>
      <p:pic>
        <p:nvPicPr>
          <p:cNvPr id="8" name="Picture 7">
            <a:extLst>
              <a:ext uri="{FF2B5EF4-FFF2-40B4-BE49-F238E27FC236}">
                <a16:creationId xmlns:a16="http://schemas.microsoft.com/office/drawing/2014/main" id="{027F749C-9797-1F43-262A-09C67C824145}"/>
              </a:ext>
            </a:extLst>
          </p:cNvPr>
          <p:cNvPicPr>
            <a:picLocks noChangeAspect="1"/>
          </p:cNvPicPr>
          <p:nvPr/>
        </p:nvPicPr>
        <p:blipFill>
          <a:blip r:embed="rId3"/>
          <a:stretch>
            <a:fillRect/>
          </a:stretch>
        </p:blipFill>
        <p:spPr>
          <a:xfrm>
            <a:off x="2436812" y="1600200"/>
            <a:ext cx="7239000" cy="4837656"/>
          </a:xfrm>
          <a:prstGeom prst="rect">
            <a:avLst/>
          </a:prstGeom>
        </p:spPr>
      </p:pic>
      <p:pic>
        <p:nvPicPr>
          <p:cNvPr id="2" name="Picture 1">
            <a:extLst>
              <a:ext uri="{FF2B5EF4-FFF2-40B4-BE49-F238E27FC236}">
                <a16:creationId xmlns:a16="http://schemas.microsoft.com/office/drawing/2014/main" id="{7DF87E89-52E1-7186-C542-41B2CBEC4317}"/>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6471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106" y="1447800"/>
            <a:ext cx="6627812" cy="2387600"/>
          </a:xfrm>
        </p:spPr>
        <p:txBody>
          <a:bodyPr>
            <a:normAutofit fontScale="90000"/>
          </a:bodyPr>
          <a:lstStyle/>
          <a:p>
            <a:pPr algn="ctr"/>
            <a:r>
              <a:rPr lang="en-US" sz="5600" b="1" dirty="0">
                <a:solidFill>
                  <a:srgbClr val="000066"/>
                </a:solidFill>
                <a:latin typeface="Arial" panose="020B0604020202020204" pitchFamily="34" charset="0"/>
                <a:cs typeface="Arial" panose="020B0604020202020204" pitchFamily="34" charset="0"/>
              </a:rPr>
              <a:t>Thank you for being a member of our Title I Family!</a:t>
            </a:r>
            <a:br>
              <a:rPr lang="en-US" sz="4500" b="1" dirty="0">
                <a:solidFill>
                  <a:srgbClr val="0033CC"/>
                </a:solidFill>
                <a:latin typeface="Arial" panose="020B0604020202020204" pitchFamily="34" charset="0"/>
                <a:cs typeface="Arial" panose="020B0604020202020204" pitchFamily="34" charset="0"/>
              </a:rPr>
            </a:br>
            <a:endParaRPr lang="en-US" sz="4500" b="1" dirty="0">
              <a:solidFill>
                <a:srgbClr val="0033C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3CD2B34-17E7-CF9F-4529-920AABDA28FE}"/>
              </a:ext>
            </a:extLst>
          </p:cNvPr>
          <p:cNvPicPr>
            <a:picLocks noChangeAspect="1"/>
          </p:cNvPicPr>
          <p:nvPr/>
        </p:nvPicPr>
        <p:blipFill>
          <a:blip r:embed="rId3"/>
          <a:stretch>
            <a:fillRect/>
          </a:stretch>
        </p:blipFill>
        <p:spPr>
          <a:xfrm>
            <a:off x="-458788" y="4509967"/>
            <a:ext cx="4267200" cy="2146402"/>
          </a:xfrm>
          <a:prstGeom prst="rect">
            <a:avLst/>
          </a:prstGeom>
        </p:spPr>
      </p:pic>
      <p:pic>
        <p:nvPicPr>
          <p:cNvPr id="8" name="Picture 7" descr="A blue and white logo&#10;&#10;Description automatically generated">
            <a:extLst>
              <a:ext uri="{FF2B5EF4-FFF2-40B4-BE49-F238E27FC236}">
                <a16:creationId xmlns:a16="http://schemas.microsoft.com/office/drawing/2014/main" id="{D05BA738-4955-22AB-F081-4B4F4A3A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485" y="4613136"/>
            <a:ext cx="4299853" cy="1940064"/>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3048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 (Cont’d.)</a:t>
            </a:r>
          </a:p>
        </p:txBody>
      </p:sp>
      <p:sp>
        <p:nvSpPr>
          <p:cNvPr id="14" name="Content Placeholder 13"/>
          <p:cNvSpPr>
            <a:spLocks noGrp="1"/>
          </p:cNvSpPr>
          <p:nvPr>
            <p:ph idx="1"/>
          </p:nvPr>
        </p:nvSpPr>
        <p:spPr/>
        <p:txBody>
          <a:bodyPr/>
          <a:lstStyle/>
          <a:p>
            <a:pPr marL="0" indent="0">
              <a:buNone/>
            </a:pPr>
            <a:endParaRPr lang="en-US" sz="2500" b="1" dirty="0">
              <a:solidFill>
                <a:srgbClr val="00153E"/>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Families, and Schools Working Together</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Improvement Process (SIP)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Achievement and Performance Data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Right-to-Know</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School-level Parent and Family Engagement Survey</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Consultation and Complaint Procedures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Contact Information</a:t>
            </a:r>
          </a:p>
          <a:p>
            <a:pPr lvl="1"/>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3</a:t>
            </a:fld>
            <a:endParaRPr lang="en-US"/>
          </a:p>
        </p:txBody>
      </p:sp>
      <p:pic>
        <p:nvPicPr>
          <p:cNvPr id="6" name="Picture 5">
            <a:extLst>
              <a:ext uri="{FF2B5EF4-FFF2-40B4-BE49-F238E27FC236}">
                <a16:creationId xmlns:a16="http://schemas.microsoft.com/office/drawing/2014/main" id="{A42ED52F-3773-11FD-5EE4-ED7EEB4D7E0C}"/>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162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Meet your School Team</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4</a:t>
            </a:fld>
            <a:endParaRPr lang="en-US"/>
          </a:p>
        </p:txBody>
      </p:sp>
      <p:sp>
        <p:nvSpPr>
          <p:cNvPr id="12" name="Text Placeholder 1">
            <a:extLst>
              <a:ext uri="{FF2B5EF4-FFF2-40B4-BE49-F238E27FC236}">
                <a16:creationId xmlns:a16="http://schemas.microsoft.com/office/drawing/2014/main" id="{122C88D7-3EEC-52A4-AC8A-4A8E87105401}"/>
              </a:ext>
            </a:extLst>
          </p:cNvPr>
          <p:cNvSpPr txBox="1">
            <a:spLocks/>
          </p:cNvSpPr>
          <p:nvPr/>
        </p:nvSpPr>
        <p:spPr>
          <a:xfrm>
            <a:off x="1927622" y="3636256"/>
            <a:ext cx="4744122" cy="1403356"/>
          </a:xfrm>
          <a:prstGeom prst="rect">
            <a:avLst/>
          </a:prstGeom>
        </p:spPr>
        <p:txBody>
          <a:bodyPr vert="horz" lIns="91440" tIns="45720" rIns="91440" bIns="45720" rtlCol="0" anchor="b">
            <a:no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2400" b="1" kern="1200" cap="none">
                <a:solidFill>
                  <a:schemeClr val="tx1"/>
                </a:solidFill>
                <a:effectLst/>
                <a:latin typeface="+mn-lt"/>
                <a:ea typeface="+mn-ea"/>
                <a:cs typeface="+mn-cs"/>
              </a:defRPr>
            </a:lvl1pPr>
            <a:lvl2pPr marL="4572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800" b="1" kern="1200" cap="none">
                <a:solidFill>
                  <a:schemeClr val="tx1"/>
                </a:solidFill>
                <a:effectLst/>
                <a:latin typeface="+mn-lt"/>
                <a:ea typeface="+mn-ea"/>
                <a:cs typeface="+mn-cs"/>
              </a:defRPr>
            </a:lvl3pPr>
            <a:lvl4pPr marL="13716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lgn="ctr">
              <a:spcBef>
                <a:spcPts val="0"/>
              </a:spcBef>
            </a:pPr>
            <a:endParaRPr lang="en-US" sz="1800" dirty="0">
              <a:latin typeface="Arial" panose="020B0604020202020204" pitchFamily="34" charset="0"/>
              <a:cs typeface="Arial" panose="020B0604020202020204" pitchFamily="34" charset="0"/>
            </a:endParaRPr>
          </a:p>
          <a:p>
            <a:pPr algn="ctr">
              <a:spcBef>
                <a:spcPts val="0"/>
              </a:spcBef>
            </a:pPr>
            <a:endParaRPr lang="en-US" sz="1800" dirty="0">
              <a:latin typeface="Arial" panose="020B0604020202020204" pitchFamily="34" charset="0"/>
              <a:cs typeface="Arial" panose="020B0604020202020204" pitchFamily="34" charset="0"/>
            </a:endParaRPr>
          </a:p>
          <a:p>
            <a:pPr algn="ctr">
              <a:spcBef>
                <a:spcPts val="0"/>
              </a:spcBef>
            </a:pPr>
            <a:r>
              <a:rPr lang="en-US" sz="1800" dirty="0">
                <a:latin typeface="Arial" panose="020B0604020202020204" pitchFamily="34" charset="0"/>
                <a:cs typeface="Arial" panose="020B0604020202020204" pitchFamily="34" charset="0"/>
              </a:rPr>
              <a:t>Mrs. Tiffany James</a:t>
            </a:r>
            <a:endParaRPr lang="en-US" sz="1800" dirty="0">
              <a:solidFill>
                <a:srgbClr val="002060"/>
              </a:solidFill>
              <a:latin typeface="Arial" panose="020B0604020202020204" pitchFamily="34" charset="0"/>
              <a:cs typeface="Arial" panose="020B0604020202020204" pitchFamily="34" charset="0"/>
            </a:endParaRPr>
          </a:p>
          <a:p>
            <a:pPr algn="ctr">
              <a:spcBef>
                <a:spcPts val="0"/>
              </a:spcBef>
            </a:pPr>
            <a:r>
              <a:rPr lang="en-US" sz="1800" dirty="0">
                <a:solidFill>
                  <a:srgbClr val="002060"/>
                </a:solidFill>
                <a:latin typeface="Arial" panose="020B0604020202020204" pitchFamily="34" charset="0"/>
                <a:cs typeface="Arial" panose="020B0604020202020204" pitchFamily="34" charset="0"/>
              </a:rPr>
              <a:t>Principal</a:t>
            </a:r>
          </a:p>
        </p:txBody>
      </p:sp>
      <p:pic>
        <p:nvPicPr>
          <p:cNvPr id="2" name="Picture 1">
            <a:extLst>
              <a:ext uri="{FF2B5EF4-FFF2-40B4-BE49-F238E27FC236}">
                <a16:creationId xmlns:a16="http://schemas.microsoft.com/office/drawing/2014/main" id="{E5AEC5FF-85A0-F4FB-88F5-CEC1A6044188}"/>
              </a:ext>
            </a:extLst>
          </p:cNvPr>
          <p:cNvPicPr>
            <a:picLocks/>
          </p:cNvPicPr>
          <p:nvPr/>
        </p:nvPicPr>
        <p:blipFill>
          <a:blip r:embed="rId3"/>
          <a:stretch>
            <a:fillRect/>
          </a:stretch>
        </p:blipFill>
        <p:spPr>
          <a:xfrm>
            <a:off x="0" y="5907660"/>
            <a:ext cx="1618385" cy="813816"/>
          </a:xfrm>
          <a:prstGeom prst="rect">
            <a:avLst/>
          </a:prstGeom>
        </p:spPr>
      </p:pic>
      <p:pic>
        <p:nvPicPr>
          <p:cNvPr id="3" name="Picture 2" descr="A person wearing a necklace and a black jacket&#10;&#10;Description automatically generated">
            <a:extLst>
              <a:ext uri="{FF2B5EF4-FFF2-40B4-BE49-F238E27FC236}">
                <a16:creationId xmlns:a16="http://schemas.microsoft.com/office/drawing/2014/main" id="{D7770C8D-A572-F0DB-C774-A02B277B5542}"/>
              </a:ext>
            </a:extLst>
          </p:cNvPr>
          <p:cNvPicPr>
            <a:picLocks noChangeAspect="1"/>
          </p:cNvPicPr>
          <p:nvPr/>
        </p:nvPicPr>
        <p:blipFill>
          <a:blip r:embed="rId4"/>
          <a:stretch>
            <a:fillRect/>
          </a:stretch>
        </p:blipFill>
        <p:spPr>
          <a:xfrm>
            <a:off x="3457774" y="2097607"/>
            <a:ext cx="1410636" cy="2012798"/>
          </a:xfrm>
          <a:prstGeom prst="rect">
            <a:avLst/>
          </a:prstGeom>
        </p:spPr>
      </p:pic>
      <p:pic>
        <p:nvPicPr>
          <p:cNvPr id="6" name="Picture 5" descr="A person wearing a name tag&#10;&#10;Description automatically generated">
            <a:extLst>
              <a:ext uri="{FF2B5EF4-FFF2-40B4-BE49-F238E27FC236}">
                <a16:creationId xmlns:a16="http://schemas.microsoft.com/office/drawing/2014/main" id="{F72CE444-BA48-7576-0493-5BDFE1BC9F3F}"/>
              </a:ext>
            </a:extLst>
          </p:cNvPr>
          <p:cNvPicPr>
            <a:picLocks noChangeAspect="1"/>
          </p:cNvPicPr>
          <p:nvPr/>
        </p:nvPicPr>
        <p:blipFill>
          <a:blip r:embed="rId5"/>
          <a:stretch>
            <a:fillRect/>
          </a:stretch>
        </p:blipFill>
        <p:spPr>
          <a:xfrm>
            <a:off x="7768077" y="2097608"/>
            <a:ext cx="1730899" cy="2012798"/>
          </a:xfrm>
          <a:prstGeom prst="rect">
            <a:avLst/>
          </a:prstGeom>
        </p:spPr>
      </p:pic>
      <p:sp>
        <p:nvSpPr>
          <p:cNvPr id="8" name="TextBox 7">
            <a:extLst>
              <a:ext uri="{FF2B5EF4-FFF2-40B4-BE49-F238E27FC236}">
                <a16:creationId xmlns:a16="http://schemas.microsoft.com/office/drawing/2014/main" id="{C4886625-580F-1369-1CBA-9CC91292A3A0}"/>
              </a:ext>
            </a:extLst>
          </p:cNvPr>
          <p:cNvSpPr txBox="1"/>
          <p:nvPr/>
        </p:nvSpPr>
        <p:spPr>
          <a:xfrm>
            <a:off x="5665970" y="4337934"/>
            <a:ext cx="6090248" cy="646331"/>
          </a:xfrm>
          <a:prstGeom prst="rect">
            <a:avLst/>
          </a:prstGeom>
          <a:noFill/>
        </p:spPr>
        <p:txBody>
          <a:bodyPr wrap="square">
            <a:spAutoFit/>
          </a:bodyPr>
          <a:lstStyle/>
          <a:p>
            <a:pPr algn="ctr">
              <a:spcBef>
                <a:spcPts val="0"/>
              </a:spcBef>
            </a:pPr>
            <a:r>
              <a:rPr lang="en-US" sz="1800" b="1" dirty="0">
                <a:latin typeface="Arial" panose="020B0604020202020204" pitchFamily="34" charset="0"/>
                <a:cs typeface="Arial" panose="020B0604020202020204" pitchFamily="34" charset="0"/>
              </a:rPr>
              <a:t>Mrs. Yvette Solano</a:t>
            </a:r>
          </a:p>
          <a:p>
            <a:pPr algn="ctr">
              <a:spcBef>
                <a:spcPts val="0"/>
              </a:spcBef>
            </a:pPr>
            <a:r>
              <a:rPr lang="en-US" sz="1800" b="1" dirty="0">
                <a:solidFill>
                  <a:srgbClr val="002060"/>
                </a:solidFill>
                <a:latin typeface="Arial" panose="020B0604020202020204" pitchFamily="34" charset="0"/>
                <a:cs typeface="Arial" panose="020B0604020202020204" pitchFamily="34" charset="0"/>
              </a:rPr>
              <a:t>Assistant Principal</a:t>
            </a:r>
          </a:p>
        </p:txBody>
      </p:sp>
    </p:spTree>
    <p:extLst>
      <p:ext uri="{BB962C8B-B14F-4D97-AF65-F5344CB8AC3E}">
        <p14:creationId xmlns:p14="http://schemas.microsoft.com/office/powerpoint/2010/main" val="5814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20000"/>
          </a:bodyPr>
          <a:lstStyle/>
          <a:p>
            <a:pPr>
              <a:buFont typeface="Wingdings" panose="05000000000000000000" pitchFamily="2" charset="2"/>
              <a:buChar char="Ø"/>
            </a:pPr>
            <a:r>
              <a:rPr lang="en-US" sz="2700" b="1" dirty="0">
                <a:solidFill>
                  <a:srgbClr val="00153E"/>
                </a:solidFill>
                <a:latin typeface="Arial" panose="020B0604020202020204" pitchFamily="34" charset="0"/>
                <a:cs typeface="Arial" panose="020B0604020202020204" pitchFamily="34" charset="0"/>
              </a:rPr>
              <a:t>What is the purpose of this meeting?</a:t>
            </a:r>
          </a:p>
          <a:p>
            <a:pPr marL="426645" lvl="1" indent="0" algn="just">
              <a:lnSpc>
                <a:spcPct val="140000"/>
              </a:lnSpc>
              <a:spcBef>
                <a:spcPts val="1000"/>
              </a:spcBef>
              <a:buNone/>
            </a:pPr>
            <a:r>
              <a:rPr kumimoji="0" lang="en-US" sz="22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Federal guidelines require </a:t>
            </a:r>
            <a:r>
              <a:rPr kumimoji="0" lang="en-US" sz="22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schools to hold an Annual Parent Meeting About the Benefits of the Title I Schoolwide Program to inform parents of Title I requirements and discuss their rights to be involved in the </a:t>
            </a:r>
            <a:r>
              <a:rPr kumimoji="0" lang="en-US" sz="2200" i="0" u="non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Schoolwide Program. </a:t>
            </a:r>
            <a:endParaRPr kumimoji="0" lang="en-US" sz="24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tx2"/>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srgbClr val="002060"/>
                </a:solidFill>
                <a:latin typeface="Arial" panose="020B0604020202020204" pitchFamily="34" charset="0"/>
                <a:cs typeface="Arial" panose="020B0604020202020204" pitchFamily="34" charset="0"/>
              </a:rPr>
              <a:t>Dr. Frederica S Wilson/Skyway Elementary </a:t>
            </a:r>
            <a:r>
              <a:rPr kumimoji="0" lang="en-US" sz="19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a Title I School.</a:t>
            </a:r>
            <a:endPar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a:t>
            </a:r>
          </a:p>
        </p:txBody>
      </p:sp>
      <p:pic>
        <p:nvPicPr>
          <p:cNvPr id="8" name="Picture 7">
            <a:extLst>
              <a:ext uri="{FF2B5EF4-FFF2-40B4-BE49-F238E27FC236}">
                <a16:creationId xmlns:a16="http://schemas.microsoft.com/office/drawing/2014/main" id="{46B405E0-FED0-234F-B199-B070998A57A5}"/>
              </a:ext>
            </a:extLst>
          </p:cNvPr>
          <p:cNvPicPr>
            <a:picLocks noChangeAspect="1"/>
          </p:cNvPicPr>
          <p:nvPr/>
        </p:nvPicPr>
        <p:blipFill>
          <a:blip r:embed="rId3"/>
          <a:stretch>
            <a:fillRect/>
          </a:stretch>
        </p:blipFill>
        <p:spPr>
          <a:xfrm>
            <a:off x="5041199" y="4458221"/>
            <a:ext cx="1523742" cy="863854"/>
          </a:xfrm>
          <a:prstGeom prst="rect">
            <a:avLst/>
          </a:prstGeom>
        </p:spPr>
      </p:pic>
      <p:pic>
        <p:nvPicPr>
          <p:cNvPr id="2" name="Picture 1">
            <a:extLst>
              <a:ext uri="{FF2B5EF4-FFF2-40B4-BE49-F238E27FC236}">
                <a16:creationId xmlns:a16="http://schemas.microsoft.com/office/drawing/2014/main" id="{9F83F65A-7E16-A83D-795A-0E9FF86A11C7}"/>
              </a:ext>
            </a:extLst>
          </p:cNvPr>
          <p:cNvPicPr>
            <a:picLocks/>
          </p:cNvPicPr>
          <p:nvPr/>
        </p:nvPicPr>
        <p:blipFill>
          <a:blip r:embed="rId4"/>
          <a:stretch>
            <a:fillRect/>
          </a:stretch>
        </p:blipFill>
        <p:spPr>
          <a:xfrm>
            <a:off x="0" y="5907660"/>
            <a:ext cx="1618385" cy="813816"/>
          </a:xfrm>
          <a:prstGeom prst="rect">
            <a:avLst/>
          </a:prstGeom>
        </p:spPr>
      </p:pic>
      <p:pic>
        <p:nvPicPr>
          <p:cNvPr id="1026" name="Picture 2" descr="Front of the school">
            <a:extLst>
              <a:ext uri="{FF2B5EF4-FFF2-40B4-BE49-F238E27FC236}">
                <a16:creationId xmlns:a16="http://schemas.microsoft.com/office/drawing/2014/main" id="{4D1C7D76-339B-B22E-54DB-C435C78B87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1812" y="3483255"/>
            <a:ext cx="3124200" cy="187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0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08601"/>
          </a:xfrm>
        </p:spPr>
        <p:txBody>
          <a:bodyPr>
            <a:normAutofit fontScale="70000" lnSpcReduction="20000"/>
          </a:bodyPr>
          <a:lstStyle/>
          <a:p>
            <a:pPr algn="just">
              <a:lnSpc>
                <a:spcPct val="140000"/>
              </a:lnSpc>
              <a:spcBef>
                <a:spcPts val="1000"/>
              </a:spcBef>
              <a:buFont typeface="Wingdings" panose="05000000000000000000" pitchFamily="2" charset="2"/>
              <a:buChar char="Ø"/>
            </a:pPr>
            <a:r>
              <a:rPr lang="en-US" sz="3600" b="1" dirty="0">
                <a:solidFill>
                  <a:srgbClr val="002060"/>
                </a:solidFill>
                <a:latin typeface="Arial"/>
                <a:cs typeface="Arial"/>
              </a:rPr>
              <a:t>Title I is the largest federally funded education program under the Every Student Succeeds Act (ESSA)</a:t>
            </a:r>
            <a:endParaRPr lang="en-US" sz="3600" dirty="0">
              <a:solidFill>
                <a:srgbClr val="002060"/>
              </a:solidFill>
              <a:latin typeface="Arial"/>
              <a:cs typeface="Arial"/>
            </a:endParaRP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It is designed to provide students with additional help in Reading, Language Arts, Mathematics, Science and Social Studies.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main objective is to support schools and districts to ensure that high quality education is equitable for all students.</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Title I Schoolwide Program is committed to helping schools close the achievement gap between disadvantaged and minority students and their peers.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To learn more, please visit </a:t>
            </a:r>
            <a:r>
              <a:rPr lang="en-US" sz="2800" u="sng" dirty="0">
                <a:solidFill>
                  <a:srgbClr val="002060"/>
                </a:solidFill>
                <a:latin typeface="Arial" panose="020B0604020202020204" pitchFamily="34" charset="0"/>
                <a:cs typeface="Arial" panose="020B0604020202020204" pitchFamily="34" charset="0"/>
                <a:hlinkClick r:id="rId3"/>
              </a:rPr>
              <a:t>http://title1.dadeschools.net</a:t>
            </a:r>
            <a:r>
              <a:rPr lang="en-US" sz="2800" dirty="0">
                <a:solidFill>
                  <a:srgbClr val="002060"/>
                </a:solidFill>
                <a:latin typeface="Arial" panose="020B0604020202020204" pitchFamily="34" charset="0"/>
                <a:cs typeface="Arial" panose="020B0604020202020204" pitchFamily="34" charset="0"/>
              </a:rPr>
              <a:t>.  This website is designed to provide visitors with information relevant to Title I and to offer a clear understanding of the overall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87536C-9AF2-D321-809B-86F4C44B0304}"/>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38742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295400"/>
            <a:ext cx="10157354" cy="4724400"/>
          </a:xfrm>
        </p:spPr>
        <p:txBody>
          <a:bodyPr>
            <a:normAutofit fontScale="25000" lnSpcReduction="20000"/>
          </a:bodyPr>
          <a:lstStyle/>
          <a:p>
            <a:pPr algn="just">
              <a:lnSpc>
                <a:spcPct val="140000"/>
              </a:lnSpc>
              <a:spcBef>
                <a:spcPts val="1000"/>
              </a:spcBef>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does the ESSA and the Title I Parent and Family Engagement requirements help parents and families?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allocate a portion of their Title I budget towards programs, activities, and procedures for parent and family engagement.</a:t>
            </a:r>
            <a:r>
              <a:rPr kumimoji="0" lang="en-US" altLang="en-US" sz="8000" i="0" u="none" strike="noStrike" kern="0" cap="none" spc="0" normalizeH="0" baseline="0" noProof="0" dirty="0">
                <a:ln>
                  <a:noFill/>
                </a:ln>
                <a:solidFill>
                  <a:srgbClr val="00153E"/>
                </a:solidFill>
                <a:effectLst/>
                <a:uLnTx/>
                <a:uFillTx/>
                <a:latin typeface="Arial"/>
                <a:ea typeface="Arial" charset="0"/>
                <a:cs typeface="Arial"/>
              </a:rPr>
              <a:t> </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develop with parents and families a written Title I Parent and Family Engagement Plan (PFEP). This PFEP must be distributed to all stakeholders.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All Title I schools are required to collaborate with parents and families in the development of the School Improvement Process (SIP) and School-Parent Compact.</a:t>
            </a: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altLang="en-US" sz="7200" b="0" i="0" u="none" strike="noStrike" kern="0" cap="none" spc="0" normalizeH="0" baseline="0" noProof="0" dirty="0">
              <a:ln>
                <a:noFill/>
              </a:ln>
              <a:solidFill>
                <a:schemeClr val="tx2"/>
              </a:solidFill>
              <a:effectLst/>
              <a:uLnTx/>
              <a:uFillTx/>
              <a:latin typeface="Arial" charset="0"/>
              <a:ea typeface="Arial" charset="0"/>
              <a:cs typeface="Arial"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7200" b="0" i="0" u="none" strike="noStrike" kern="0" cap="none" spc="0" normalizeH="0" baseline="0" noProof="0" dirty="0">
                <a:ln>
                  <a:noFill/>
                </a:ln>
                <a:solidFill>
                  <a:schemeClr val="tx2"/>
                </a:solidFill>
                <a:effectLst/>
                <a:uLnTx/>
                <a:uFillTx/>
                <a:latin typeface="Arial" charset="0"/>
                <a:ea typeface="Arial" charset="0"/>
                <a:cs typeface="Arial" charset="0"/>
                <a:hlinkClick r:id="rId3"/>
              </a:rPr>
              <a:t>https://www.skywayelementary.org/</a:t>
            </a:r>
            <a:endParaRPr kumimoji="0" lang="en-US" altLang="en-US" sz="7200" b="0" i="0" u="none" strike="noStrike" kern="0" cap="none" spc="0" normalizeH="0" baseline="0" noProof="0" dirty="0">
              <a:ln>
                <a:noFill/>
              </a:ln>
              <a:solidFill>
                <a:schemeClr val="tx2"/>
              </a:solidFill>
              <a:effectLst/>
              <a:uLnTx/>
              <a:uFillTx/>
              <a:latin typeface="Arial" charset="0"/>
              <a:ea typeface="Arial" charset="0"/>
              <a:cs typeface="Arial"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DB8E18-B86C-6294-73FF-AF73E8F62016}"/>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2461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Where can you access Title I Compliance Documents?</a:t>
            </a:r>
          </a:p>
          <a:p>
            <a:pPr marL="769545" lvl="2" indent="-342900" algn="just">
              <a:lnSpc>
                <a:spcPct val="120000"/>
              </a:lnSpc>
              <a:spcBef>
                <a:spcPts val="1000"/>
              </a:spcBef>
              <a:buFont typeface="Wingdings" panose="05000000000000000000" pitchFamily="2" charset="2"/>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Documents are now available at your child’s school at the:</a:t>
            </a:r>
          </a:p>
          <a:p>
            <a:pPr marL="1196191" lvl="3" indent="-342900" algn="just">
              <a:lnSpc>
                <a:spcPct val="120000"/>
              </a:lnSpc>
              <a:spcBef>
                <a:spcPts val="1000"/>
              </a:spcBef>
              <a:buFont typeface="Arial" panose="020B0604020202020204" pitchFamily="34" charset="0"/>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School’s Parent Resource Center or Parent Area</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Main Office</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Website</a:t>
            </a:r>
          </a:p>
          <a:p>
            <a:pPr marL="769545" marR="0" lvl="2" indent="-342900"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153E"/>
                </a:solidFill>
                <a:effectLst/>
                <a:uLnTx/>
                <a:uFillTx/>
                <a:latin typeface="Arial" charset="0"/>
                <a:ea typeface="Arial" charset="0"/>
                <a:cs typeface="Arial" charset="0"/>
              </a:rPr>
              <a:t>See flyer</a:t>
            </a:r>
            <a:endParaRPr lang="en-US" altLang="en-US" sz="2000" kern="0" dirty="0">
              <a:solidFill>
                <a:srgbClr val="00153E"/>
              </a:solidFill>
              <a:latin typeface="Arial" charset="0"/>
              <a:ea typeface="Arial" charset="0"/>
              <a:cs typeface="Arial" charset="0"/>
            </a:endParaRPr>
          </a:p>
          <a:p>
            <a:pPr lvl="1"/>
            <a:endParaRPr lang="en-US" altLang="en-US" b="1" kern="0" dirty="0">
              <a:solidFill>
                <a:schemeClr val="tx2"/>
              </a:solidFill>
              <a:highlight>
                <a:srgbClr val="FFFF00"/>
              </a:highlight>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8</a:t>
            </a:fld>
            <a:endParaRPr lang="en-US"/>
          </a:p>
        </p:txBody>
      </p:sp>
      <p:sp>
        <p:nvSpPr>
          <p:cNvPr id="6" name="Title 12">
            <a:extLst>
              <a:ext uri="{FF2B5EF4-FFF2-40B4-BE49-F238E27FC236}">
                <a16:creationId xmlns:a16="http://schemas.microsoft.com/office/drawing/2014/main" id="{5B194FD8-2CF0-0227-86D0-8BFA0306C0F9}"/>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7" name="Picture 6">
            <a:extLst>
              <a:ext uri="{FF2B5EF4-FFF2-40B4-BE49-F238E27FC236}">
                <a16:creationId xmlns:a16="http://schemas.microsoft.com/office/drawing/2014/main" id="{4E08074D-15DD-F1B2-D55A-4BF4244A9787}"/>
              </a:ext>
            </a:extLst>
          </p:cNvPr>
          <p:cNvPicPr>
            <a:picLocks/>
          </p:cNvPicPr>
          <p:nvPr/>
        </p:nvPicPr>
        <p:blipFill>
          <a:blip r:embed="rId3"/>
          <a:stretch>
            <a:fillRect/>
          </a:stretch>
        </p:blipFill>
        <p:spPr>
          <a:xfrm>
            <a:off x="0" y="5907660"/>
            <a:ext cx="1618385" cy="813816"/>
          </a:xfrm>
          <a:prstGeom prst="rect">
            <a:avLst/>
          </a:prstGeom>
        </p:spPr>
      </p:pic>
      <p:pic>
        <p:nvPicPr>
          <p:cNvPr id="3" name="Picture 2">
            <a:extLst>
              <a:ext uri="{FF2B5EF4-FFF2-40B4-BE49-F238E27FC236}">
                <a16:creationId xmlns:a16="http://schemas.microsoft.com/office/drawing/2014/main" id="{93534E1B-CE4F-0E9E-3B5F-B11FF1BBC792}"/>
              </a:ext>
            </a:extLst>
          </p:cNvPr>
          <p:cNvPicPr>
            <a:picLocks noChangeAspect="1"/>
          </p:cNvPicPr>
          <p:nvPr/>
        </p:nvPicPr>
        <p:blipFill>
          <a:blip r:embed="rId4"/>
          <a:stretch>
            <a:fillRect/>
          </a:stretch>
        </p:blipFill>
        <p:spPr>
          <a:xfrm>
            <a:off x="8837612" y="2324574"/>
            <a:ext cx="3025159" cy="3989994"/>
          </a:xfrm>
          <a:prstGeom prst="rect">
            <a:avLst/>
          </a:prstGeom>
        </p:spPr>
      </p:pic>
    </p:spTree>
    <p:extLst>
      <p:ext uri="{BB962C8B-B14F-4D97-AF65-F5344CB8AC3E}">
        <p14:creationId xmlns:p14="http://schemas.microsoft.com/office/powerpoint/2010/main" val="187335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49876"/>
          </a:xfrm>
        </p:spPr>
        <p:txBody>
          <a:bodyPr>
            <a:normAutofit fontScale="25000" lnSpcReduction="20000"/>
          </a:bodyPr>
          <a:lstStyle/>
          <a:p>
            <a:pPr algn="just">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is Title I Funding provided for your child’s school?</a:t>
            </a:r>
            <a:endParaRPr kumimoji="0" lang="en-US" sz="1000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R="0" lvl="1" algn="just" defTabSz="1218987" rtl="0" eaLnBrk="1" fontAlgn="auto" latinLnBrk="0" hangingPunct="1">
              <a:lnSpc>
                <a:spcPct val="140000"/>
              </a:lnSpc>
              <a:spcBef>
                <a:spcPts val="1000"/>
              </a:spcBef>
              <a:spcAft>
                <a:spcPts val="0"/>
              </a:spcAft>
              <a:buClrTx/>
              <a:buSzPct val="100000"/>
              <a:buFont typeface="Wingdings" panose="05000000000000000000" pitchFamily="2" charset="2"/>
              <a:buChar char="§"/>
              <a:tabLst/>
              <a:defRPr/>
            </a:pP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A portion of the Title I Schoolwide Funds are used to fulfill the parent and family engagement requirements in the ESSA law and provide supplemental materials and resources.  The Educational Excellence School Advisory Council (EESAC) is </a:t>
            </a:r>
            <a:r>
              <a:rPr lang="en-US" sz="8000" dirty="0">
                <a:solidFill>
                  <a:srgbClr val="00153E"/>
                </a:solidFill>
                <a:latin typeface="Arial" panose="020B0604020202020204" pitchFamily="34" charset="0"/>
                <a:cs typeface="Arial" panose="020B0604020202020204" pitchFamily="34" charset="0"/>
              </a:rPr>
              <a:t>an additional meeting</a:t>
            </a: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to discuss the details of Title I funding.</a:t>
            </a:r>
          </a:p>
          <a:p>
            <a:pPr lvl="2">
              <a:lnSpc>
                <a:spcPct val="130000"/>
              </a:lnSpc>
              <a:spcBef>
                <a:spcPts val="1000"/>
              </a:spcBef>
              <a:buFont typeface="Arial" panose="020B0604020202020204" pitchFamily="34" charset="0"/>
              <a:buChar char="•"/>
              <a:defRPr/>
            </a:pP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Schoolwide Funds</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Amount of funds allocated for this school year:</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$__</a:t>
            </a:r>
            <a:r>
              <a:rPr kumimoji="0" lang="en-US" altLang="en-US" sz="8000" i="0" u="sng"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108,178</a:t>
            </a: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__________</a:t>
            </a:r>
            <a:endPar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endParaRPr>
          </a:p>
          <a:p>
            <a:pPr lvl="2">
              <a:lnSpc>
                <a:spcPct val="130000"/>
              </a:lnSpc>
              <a:spcBef>
                <a:spcPts val="1000"/>
              </a:spcBef>
              <a:buFont typeface="Arial" panose="020B0604020202020204" pitchFamily="34" charset="0"/>
              <a:buChar char="•"/>
              <a:defRPr/>
            </a:pP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Title I Parent and Family Engagement Funds</a:t>
            </a:r>
          </a:p>
          <a:p>
            <a:pPr marL="263525" marR="0" lvl="1" indent="0" algn="just" defTabSz="914400" rtl="0" eaLnBrk="1" fontAlgn="auto" latinLnBrk="0" hangingPunct="1">
              <a:lnSpc>
                <a:spcPct val="14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Amount of funds allocated for this school year:</a:t>
            </a:r>
          </a:p>
          <a:p>
            <a:pPr marL="263525" marR="0" lvl="1" indent="0" algn="just" defTabSz="914400" rtl="0" eaLnBrk="1" fontAlgn="auto" latinLnBrk="0" hangingPunct="1">
              <a:lnSpc>
                <a:spcPct val="140000"/>
              </a:lnSpc>
              <a:spcBef>
                <a:spcPts val="1000"/>
              </a:spcBef>
              <a:spcAft>
                <a:spcPts val="0"/>
              </a:spcAft>
              <a:buClr>
                <a:srgbClr val="C00000"/>
              </a:buClr>
              <a:buSzPct val="110000"/>
              <a:buFontTx/>
              <a:buNone/>
              <a:tabLst/>
              <a:defRPr/>
            </a:pPr>
            <a:r>
              <a:rPr kumimoji="0" lang="en-US" altLang="en-US" sz="8000" b="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r>
              <a:rPr kumimoji="0" lang="en-US" altLang="en-US" sz="8000" b="0" i="0" u="sng"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$_____782.00_______</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9</a:t>
            </a:fld>
            <a:endParaRPr lang="en-US"/>
          </a:p>
        </p:txBody>
      </p:sp>
      <p:sp>
        <p:nvSpPr>
          <p:cNvPr id="6" name="Title 12">
            <a:extLst>
              <a:ext uri="{FF2B5EF4-FFF2-40B4-BE49-F238E27FC236}">
                <a16:creationId xmlns:a16="http://schemas.microsoft.com/office/drawing/2014/main" id="{B78072FC-FEF0-F1FE-E0D7-836C2FF22E44}"/>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8" name="Picture 7">
            <a:extLst>
              <a:ext uri="{FF2B5EF4-FFF2-40B4-BE49-F238E27FC236}">
                <a16:creationId xmlns:a16="http://schemas.microsoft.com/office/drawing/2014/main" id="{6C306953-910E-91D7-32A9-128BE1D51F1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4401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Books 16x9</Template>
  <TotalTime>2120</TotalTime>
  <Words>3503</Words>
  <Application>Microsoft Office PowerPoint</Application>
  <PresentationFormat>Custom</PresentationFormat>
  <Paragraphs>438</Paragraphs>
  <Slides>27</Slides>
  <Notes>27</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vt:lpstr>
      <vt:lpstr>Books 16x9</vt:lpstr>
      <vt:lpstr>Welcome to The  2024-2025 Annual Parent Meeting About the Benefits of the Title I Schoolwide Program</vt:lpstr>
      <vt:lpstr>What topics will you learn about today?</vt:lpstr>
      <vt:lpstr>What topics will you learn about today? (Cont’d.)</vt:lpstr>
      <vt:lpstr>Meet your School Team</vt:lpstr>
      <vt:lpstr>All About Title I</vt:lpstr>
      <vt:lpstr>All About Title I (Cont’d.)</vt:lpstr>
      <vt:lpstr>All About Title I (Cont’d.)</vt:lpstr>
      <vt:lpstr>All About Title I (Cont’d.)</vt:lpstr>
      <vt:lpstr>All About Title I (Cont’d.)</vt:lpstr>
      <vt:lpstr>Coordination with other Federal       Programs</vt:lpstr>
      <vt:lpstr>Title I District-level Parent and Family Engagement Plan (PFEP)</vt:lpstr>
      <vt:lpstr>Title I School-level Parent and Family Engagement Plan (PFEP)</vt:lpstr>
      <vt:lpstr>Title I School-level Parent and Family Engagement Plan (PFEP) (Cont’d.)</vt:lpstr>
      <vt:lpstr>Title I School-level Parent and Family Engagement Plan (PFEP) (Cont’d.)</vt:lpstr>
      <vt:lpstr>Title I School-Parent Compact</vt:lpstr>
      <vt:lpstr>Parents, Families and Schools  Working Together</vt:lpstr>
      <vt:lpstr>Parents, Families and Schools  Working Together (Cont’d.)</vt:lpstr>
      <vt:lpstr>School Improvement Process (SIP)</vt:lpstr>
      <vt:lpstr>School Achievement and Performance Data</vt:lpstr>
      <vt:lpstr>School Achievement and Performance Data (Cont’d.)</vt:lpstr>
      <vt:lpstr>Parent’s Right-to-Know</vt:lpstr>
      <vt:lpstr>School-level Parent and Family Engagement Survey</vt:lpstr>
      <vt:lpstr>Consultation and Complaint Procedures</vt:lpstr>
      <vt:lpstr>School Contact Information</vt:lpstr>
      <vt:lpstr>Questions?</vt:lpstr>
      <vt:lpstr>Comments/Feedback</vt:lpstr>
      <vt:lpstr>Thank you for being a member of our Title I Family!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Solano, Yvette</cp:lastModifiedBy>
  <cp:revision>11</cp:revision>
  <cp:lastPrinted>2024-07-10T15:08:27Z</cp:lastPrinted>
  <dcterms:created xsi:type="dcterms:W3CDTF">2024-06-29T00:23:16Z</dcterms:created>
  <dcterms:modified xsi:type="dcterms:W3CDTF">2024-10-31T19:44:09Z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